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0" r:id="rId4"/>
    <p:sldMasterId id="2147483652" r:id="rId5"/>
  </p:sldMasterIdLst>
  <p:notesMasterIdLst>
    <p:notesMasterId r:id="rId26"/>
  </p:notesMasterIdLst>
  <p:sldIdLst>
    <p:sldId id="259" r:id="rId6"/>
    <p:sldId id="278" r:id="rId7"/>
    <p:sldId id="257" r:id="rId8"/>
    <p:sldId id="420" r:id="rId9"/>
    <p:sldId id="271" r:id="rId10"/>
    <p:sldId id="272" r:id="rId11"/>
    <p:sldId id="262" r:id="rId12"/>
    <p:sldId id="274" r:id="rId13"/>
    <p:sldId id="279" r:id="rId14"/>
    <p:sldId id="275" r:id="rId15"/>
    <p:sldId id="261" r:id="rId16"/>
    <p:sldId id="421" r:id="rId17"/>
    <p:sldId id="266" r:id="rId18"/>
    <p:sldId id="273" r:id="rId19"/>
    <p:sldId id="268" r:id="rId20"/>
    <p:sldId id="277" r:id="rId21"/>
    <p:sldId id="280" r:id="rId22"/>
    <p:sldId id="276" r:id="rId23"/>
    <p:sldId id="269" r:id="rId24"/>
    <p:sldId id="270" r:id="rId25"/>
  </p:sldIdLst>
  <p:sldSz cx="9144000" cy="5143500" type="screen16x9"/>
  <p:notesSz cx="6858000" cy="9144000"/>
  <p:embeddedFontLst>
    <p:embeddedFont>
      <p:font typeface="Lato" panose="020F0502020204030203" pitchFamily="34" charset="0"/>
      <p:regular r:id="rId27"/>
    </p:embeddedFont>
    <p:embeddedFont>
      <p:font typeface="Merriweather" panose="00000500000000000000" pitchFamily="2" charset="0"/>
      <p:regular r:id="rId28"/>
      <p:boldItalic r:id="rId29"/>
    </p:embeddedFont>
    <p:embeddedFont>
      <p:font typeface="Open Sans" panose="020B0606030504020204" pitchFamily="34" charset="0"/>
      <p:regular r:id="rId30"/>
      <p:bold r:id="rId31"/>
      <p:boldItalic r:id="rId32"/>
    </p:embeddedFont>
    <p:embeddedFont>
      <p:font typeface="Open Sans Light" panose="020B0306030504020204" pitchFamily="34" charset="0"/>
      <p:regular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49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y Harrington" initials="MH" lastIdx="10" clrIdx="0">
    <p:extLst>
      <p:ext uri="{19B8F6BF-5375-455C-9EA6-DF929625EA0E}">
        <p15:presenceInfo xmlns:p15="http://schemas.microsoft.com/office/powerpoint/2012/main" userId="S::marcyw@uw.edu::3109095e-f1e3-4c0d-9c28-f9bb0ab26c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2E83"/>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CCCDC8-4657-436E-B58A-E81272AB55B9}" v="2" dt="2024-10-03T19:56:34.129"/>
  </p1510:revLst>
</p1510:revInfo>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350" autoAdjust="0"/>
  </p:normalViewPr>
  <p:slideViewPr>
    <p:cSldViewPr snapToGrid="0">
      <p:cViewPr varScale="1">
        <p:scale>
          <a:sx n="117" d="100"/>
          <a:sy n="117" d="100"/>
        </p:scale>
        <p:origin x="1434" y="108"/>
      </p:cViewPr>
      <p:guideLst>
        <p:guide orient="horz" pos="1620"/>
        <p:guide pos="49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39E2D9-61A6-4C9D-A948-32425E54C87C}" type="datetimeFigureOut">
              <a:rPr lang="en-US" smtClean="0"/>
              <a:t>10/3/2024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B374F5-2293-4E44-9411-9415CD374155}" type="slidenum">
              <a:rPr lang="en-US" smtClean="0"/>
              <a:t>‹#›</a:t>
            </a:fld>
            <a:endParaRPr lang="en-US"/>
          </a:p>
        </p:txBody>
      </p:sp>
    </p:spTree>
    <p:extLst>
      <p:ext uri="{BB962C8B-B14F-4D97-AF65-F5344CB8AC3E}">
        <p14:creationId xmlns:p14="http://schemas.microsoft.com/office/powerpoint/2010/main" val="295429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tandfonline.com/doi/abs/10.3109/07420528.2016.1167722?journalCode=icbi2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Marissa</a:t>
            </a:r>
          </a:p>
        </p:txBody>
      </p:sp>
      <p:sp>
        <p:nvSpPr>
          <p:cNvPr id="4" name="Slide Number Placeholder 3"/>
          <p:cNvSpPr>
            <a:spLocks noGrp="1"/>
          </p:cNvSpPr>
          <p:nvPr>
            <p:ph type="sldNum" sz="quarter" idx="5"/>
          </p:nvPr>
        </p:nvSpPr>
        <p:spPr/>
        <p:txBody>
          <a:bodyPr/>
          <a:lstStyle/>
          <a:p>
            <a:fld id="{1AB374F5-2293-4E44-9411-9415CD374155}" type="slidenum">
              <a:rPr lang="en-US" smtClean="0"/>
              <a:t>1</a:t>
            </a:fld>
            <a:endParaRPr lang="en-US"/>
          </a:p>
        </p:txBody>
      </p:sp>
    </p:spTree>
    <p:extLst>
      <p:ext uri="{BB962C8B-B14F-4D97-AF65-F5344CB8AC3E}">
        <p14:creationId xmlns:p14="http://schemas.microsoft.com/office/powerpoint/2010/main" val="2727602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Ally</a:t>
            </a:r>
          </a:p>
        </p:txBody>
      </p:sp>
      <p:sp>
        <p:nvSpPr>
          <p:cNvPr id="4" name="Slide Number Placeholder 3"/>
          <p:cNvSpPr>
            <a:spLocks noGrp="1"/>
          </p:cNvSpPr>
          <p:nvPr>
            <p:ph type="sldNum" sz="quarter" idx="5"/>
          </p:nvPr>
        </p:nvSpPr>
        <p:spPr/>
        <p:txBody>
          <a:bodyPr/>
          <a:lstStyle/>
          <a:p>
            <a:fld id="{1AB374F5-2293-4E44-9411-9415CD374155}" type="slidenum">
              <a:rPr lang="en-US" smtClean="0"/>
              <a:t>11</a:t>
            </a:fld>
            <a:endParaRPr lang="en-US"/>
          </a:p>
        </p:txBody>
      </p:sp>
    </p:spTree>
    <p:extLst>
      <p:ext uri="{BB962C8B-B14F-4D97-AF65-F5344CB8AC3E}">
        <p14:creationId xmlns:p14="http://schemas.microsoft.com/office/powerpoint/2010/main" val="665761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is a lack of detail to drill down to root causes such at fatigue. Only a couple of cases reported fatigue or falling asleep at the wheel.</a:t>
            </a:r>
          </a:p>
        </p:txBody>
      </p:sp>
      <p:sp>
        <p:nvSpPr>
          <p:cNvPr id="4" name="Slide Number Placeholder 3"/>
          <p:cNvSpPr>
            <a:spLocks noGrp="1"/>
          </p:cNvSpPr>
          <p:nvPr>
            <p:ph type="sldNum" sz="quarter" idx="5"/>
          </p:nvPr>
        </p:nvSpPr>
        <p:spPr/>
        <p:txBody>
          <a:bodyPr/>
          <a:lstStyle/>
          <a:p>
            <a:fld id="{1AB374F5-2293-4E44-9411-9415CD374155}" type="slidenum">
              <a:rPr lang="en-US" smtClean="0"/>
              <a:t>12</a:t>
            </a:fld>
            <a:endParaRPr lang="en-US"/>
          </a:p>
        </p:txBody>
      </p:sp>
    </p:spTree>
    <p:extLst>
      <p:ext uri="{BB962C8B-B14F-4D97-AF65-F5344CB8AC3E}">
        <p14:creationId xmlns:p14="http://schemas.microsoft.com/office/powerpoint/2010/main" val="1801770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Ally</a:t>
            </a:r>
          </a:p>
        </p:txBody>
      </p:sp>
      <p:sp>
        <p:nvSpPr>
          <p:cNvPr id="4" name="Slide Number Placeholder 3"/>
          <p:cNvSpPr>
            <a:spLocks noGrp="1"/>
          </p:cNvSpPr>
          <p:nvPr>
            <p:ph type="sldNum" sz="quarter" idx="5"/>
          </p:nvPr>
        </p:nvSpPr>
        <p:spPr/>
        <p:txBody>
          <a:bodyPr/>
          <a:lstStyle/>
          <a:p>
            <a:fld id="{1AB374F5-2293-4E44-9411-9415CD374155}" type="slidenum">
              <a:rPr lang="en-US" smtClean="0"/>
              <a:t>13</a:t>
            </a:fld>
            <a:endParaRPr lang="en-US"/>
          </a:p>
        </p:txBody>
      </p:sp>
    </p:spTree>
    <p:extLst>
      <p:ext uri="{BB962C8B-B14F-4D97-AF65-F5344CB8AC3E}">
        <p14:creationId xmlns:p14="http://schemas.microsoft.com/office/powerpoint/2010/main" val="3185406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Limitation: Small sample size, geographically limited, lack of detail in crash reporting on road conditions or driver condition</a:t>
            </a:r>
          </a:p>
          <a:p>
            <a:endParaRPr lang="en-US"/>
          </a:p>
        </p:txBody>
      </p:sp>
      <p:sp>
        <p:nvSpPr>
          <p:cNvPr id="4" name="Slide Number Placeholder 3"/>
          <p:cNvSpPr>
            <a:spLocks noGrp="1"/>
          </p:cNvSpPr>
          <p:nvPr>
            <p:ph type="sldNum" sz="quarter" idx="5"/>
          </p:nvPr>
        </p:nvSpPr>
        <p:spPr/>
        <p:txBody>
          <a:bodyPr/>
          <a:lstStyle/>
          <a:p>
            <a:fld id="{1AB374F5-2293-4E44-9411-9415CD374155}" type="slidenum">
              <a:rPr lang="en-US" smtClean="0"/>
              <a:t>14</a:t>
            </a:fld>
            <a:endParaRPr lang="en-US"/>
          </a:p>
        </p:txBody>
      </p:sp>
    </p:spTree>
    <p:extLst>
      <p:ext uri="{BB962C8B-B14F-4D97-AF65-F5344CB8AC3E}">
        <p14:creationId xmlns:p14="http://schemas.microsoft.com/office/powerpoint/2010/main" val="962417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55555"/>
                </a:solidFill>
                <a:effectLst/>
                <a:latin typeface="Lato" panose="020F0502020204030203" pitchFamily="34" charset="0"/>
              </a:rPr>
              <a:t>Does talking the talk matter? Effects of supervisor safety communication and safety climate on long-haul truckers' safety performance. Huang YH, Sinclair RR, Lee J, McFadden AC, Cheung JH, Murphy LA. </a:t>
            </a:r>
            <a:r>
              <a:rPr lang="en-US" b="0" i="0" dirty="0" err="1">
                <a:solidFill>
                  <a:srgbClr val="555555"/>
                </a:solidFill>
                <a:effectLst/>
                <a:latin typeface="Lato" panose="020F0502020204030203" pitchFamily="34" charset="0"/>
              </a:rPr>
              <a:t>Accid</a:t>
            </a:r>
            <a:r>
              <a:rPr lang="en-US" b="0" i="0" dirty="0">
                <a:solidFill>
                  <a:srgbClr val="555555"/>
                </a:solidFill>
                <a:effectLst/>
                <a:latin typeface="Lato" panose="020F0502020204030203" pitchFamily="34" charset="0"/>
              </a:rPr>
              <a:t> Anal Prev. 2018 Aug;117:357-367. </a:t>
            </a:r>
            <a:r>
              <a:rPr lang="en-US" b="0" i="0" dirty="0" err="1">
                <a:solidFill>
                  <a:srgbClr val="555555"/>
                </a:solidFill>
                <a:effectLst/>
                <a:latin typeface="Lato" panose="020F0502020204030203" pitchFamily="34" charset="0"/>
              </a:rPr>
              <a:t>doi</a:t>
            </a:r>
            <a:r>
              <a:rPr lang="en-US" b="0" i="0" dirty="0">
                <a:solidFill>
                  <a:srgbClr val="555555"/>
                </a:solidFill>
                <a:effectLst/>
                <a:latin typeface="Lato" panose="020F0502020204030203" pitchFamily="34" charset="0"/>
              </a:rPr>
              <a:t>: 10.1016/j.aap.2017.09.006. </a:t>
            </a:r>
            <a:r>
              <a:rPr lang="en-US" b="0" i="0" dirty="0" err="1">
                <a:solidFill>
                  <a:srgbClr val="555555"/>
                </a:solidFill>
                <a:effectLst/>
                <a:latin typeface="Lato" panose="020F0502020204030203" pitchFamily="34" charset="0"/>
              </a:rPr>
              <a:t>Epub</a:t>
            </a:r>
            <a:r>
              <a:rPr lang="en-US" b="0" i="0" dirty="0">
                <a:solidFill>
                  <a:srgbClr val="555555"/>
                </a:solidFill>
                <a:effectLst/>
                <a:latin typeface="Lato" panose="020F0502020204030203" pitchFamily="34" charset="0"/>
              </a:rPr>
              <a:t> 2018 Feb 28. PMID:29500055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555555"/>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55555"/>
                </a:solidFill>
                <a:effectLst/>
                <a:latin typeface="Lato" panose="020F0502020204030203" pitchFamily="34" charset="0"/>
              </a:rPr>
              <a:t>Safety </a:t>
            </a:r>
            <a:r>
              <a:rPr lang="en-US" b="0" i="0" dirty="0">
                <a:solidFill>
                  <a:srgbClr val="212121"/>
                </a:solidFill>
                <a:effectLst/>
                <a:latin typeface="BlinkMacSystemFont"/>
              </a:rPr>
              <a:t>communication had both main and moderating effects on safety behavior that ultimately predicted truck drivers' injury rates</a:t>
            </a:r>
            <a:endParaRPr lang="en-US" b="0" i="0" dirty="0">
              <a:solidFill>
                <a:srgbClr val="555555"/>
              </a:solidFill>
              <a:effectLst/>
              <a:latin typeface="Lato" panose="020F0502020204030203" pitchFamily="34" charset="0"/>
            </a:endParaRPr>
          </a:p>
          <a:p>
            <a:endParaRPr lang="en-US" dirty="0"/>
          </a:p>
          <a:p>
            <a:endParaRPr lang="en-US" dirty="0"/>
          </a:p>
          <a:p>
            <a:r>
              <a:rPr lang="en-US" dirty="0"/>
              <a:t>Safety training with your crews, including independent operators/drivers, WORKS! </a:t>
            </a:r>
          </a:p>
          <a:p>
            <a:endParaRPr lang="en-US" dirty="0"/>
          </a:p>
          <a:p>
            <a:r>
              <a:rPr lang="en-US" dirty="0"/>
              <a:t>https://pubmed.ncbi.nlm.nih.gov/29500055/</a:t>
            </a:r>
          </a:p>
          <a:p>
            <a:endParaRPr lang="en-US" dirty="0"/>
          </a:p>
          <a:p>
            <a:r>
              <a:rPr lang="en-US" b="0" i="0" dirty="0">
                <a:solidFill>
                  <a:srgbClr val="212121"/>
                </a:solidFill>
                <a:effectLst/>
                <a:latin typeface="BlinkMacSystemFont"/>
              </a:rPr>
              <a:t>This study examines the distinct contribution of supervisory safety communication and its interaction with safety climate in the prediction of safety performance and objective safety outcomes. Supervisory safety communication is defined as subordinates' perceptions of the extent to which their supervisor provides them with relevant safety information about their job (i.e., top-down communication) and the extent to which they feel comfortable discussing safety issues with their supervisor (i.e., bottom-up communication). Survey data were collected from 5162 truck drivers from a U.S. trucking company with a 62.1% response rate. Individual employees' survey responses were matched to their safety outcomes (i.e., lost-time injuries) six months after the survey data collection. Results showed that the quality of supervisor communication about safety uniquely contributes to safety outcomes, above and beyond measures of both group-level and organization-level safety climate. The construct validity of a newly-adapted safety communication scale was demonstrated, particularly focusing on its distinctiveness from safety climate and testing a model showing that communication had both main and moderating effects on safety behavior that ultimately predicted truck drivers' injury rates. Our findings support the need for continued attention to supervisory safety communication as an important factor by itself, as well as a contingency factor influencing how safety climate relates to safety outcomes.</a:t>
            </a:r>
            <a:endParaRPr lang="en-US" dirty="0"/>
          </a:p>
        </p:txBody>
      </p:sp>
      <p:sp>
        <p:nvSpPr>
          <p:cNvPr id="4" name="Slide Number Placeholder 3"/>
          <p:cNvSpPr>
            <a:spLocks noGrp="1"/>
          </p:cNvSpPr>
          <p:nvPr>
            <p:ph type="sldNum" sz="quarter" idx="5"/>
          </p:nvPr>
        </p:nvSpPr>
        <p:spPr/>
        <p:txBody>
          <a:bodyPr/>
          <a:lstStyle/>
          <a:p>
            <a:fld id="{1AB374F5-2293-4E44-9411-9415CD374155}" type="slidenum">
              <a:rPr lang="en-US" smtClean="0"/>
              <a:t>15</a:t>
            </a:fld>
            <a:endParaRPr lang="en-US"/>
          </a:p>
        </p:txBody>
      </p:sp>
    </p:spTree>
    <p:extLst>
      <p:ext uri="{BB962C8B-B14F-4D97-AF65-F5344CB8AC3E}">
        <p14:creationId xmlns:p14="http://schemas.microsoft.com/office/powerpoint/2010/main" val="1872007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ally</a:t>
            </a:r>
          </a:p>
        </p:txBody>
      </p:sp>
      <p:sp>
        <p:nvSpPr>
          <p:cNvPr id="4" name="Slide Number Placeholder 3"/>
          <p:cNvSpPr>
            <a:spLocks noGrp="1"/>
          </p:cNvSpPr>
          <p:nvPr>
            <p:ph type="sldNum" sz="quarter" idx="5"/>
          </p:nvPr>
        </p:nvSpPr>
        <p:spPr/>
        <p:txBody>
          <a:bodyPr/>
          <a:lstStyle/>
          <a:p>
            <a:fld id="{1AB374F5-2293-4E44-9411-9415CD374155}" type="slidenum">
              <a:rPr lang="en-US" smtClean="0"/>
              <a:t>16</a:t>
            </a:fld>
            <a:endParaRPr lang="en-US"/>
          </a:p>
        </p:txBody>
      </p:sp>
    </p:spTree>
    <p:extLst>
      <p:ext uri="{BB962C8B-B14F-4D97-AF65-F5344CB8AC3E}">
        <p14:creationId xmlns:p14="http://schemas.microsoft.com/office/powerpoint/2010/main" val="3434060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The impact of short night-time naps on performance, sleepiness and mood during a simulated night shift: Chronobiology International: Vol 33, No 6 (tandfonline.com)</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333333"/>
                </a:solidFill>
                <a:effectLst/>
                <a:latin typeface="Open Sans" panose="020B0606030504020204" pitchFamily="34" charset="0"/>
              </a:rPr>
              <a:t>The 30-min nap significantly improved subjective sleepiness compared to the 10-min nap and no-nap control (</a:t>
            </a:r>
            <a:r>
              <a:rPr lang="en-US" b="0" i="1">
                <a:solidFill>
                  <a:srgbClr val="333333"/>
                </a:solidFill>
                <a:effectLst/>
                <a:latin typeface="Open Sans" panose="020B0606030504020204" pitchFamily="34" charset="0"/>
              </a:rPr>
              <a:t>p</a:t>
            </a:r>
            <a:r>
              <a:rPr lang="en-US" b="0" i="0">
                <a:solidFill>
                  <a:srgbClr val="333333"/>
                </a:solidFill>
                <a:effectLst/>
                <a:latin typeface="Open Sans" panose="020B0606030504020204" pitchFamily="34" charset="0"/>
              </a:rPr>
              <a:t> &lt; 0.05). The 10-min nap significantly worsened negative mood compared to the 30-min nap and no-nap control (</a:t>
            </a:r>
            <a:r>
              <a:rPr lang="en-US" b="0" i="1">
                <a:solidFill>
                  <a:srgbClr val="333333"/>
                </a:solidFill>
                <a:effectLst/>
                <a:latin typeface="Open Sans" panose="020B0606030504020204" pitchFamily="34" charset="0"/>
              </a:rPr>
              <a:t>p</a:t>
            </a:r>
            <a:r>
              <a:rPr lang="en-US" b="0" i="0">
                <a:solidFill>
                  <a:srgbClr val="333333"/>
                </a:solidFill>
                <a:effectLst/>
                <a:latin typeface="Open Sans" panose="020B0606030504020204" pitchFamily="34" charset="0"/>
              </a:rPr>
              <a:t> &lt; 0.01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333333"/>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PNASH recommendations at https://deohs.washington.edu/pnash/index.php/blog/fatigue-management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1AB374F5-2293-4E44-9411-9415CD374155}" type="slidenum">
              <a:rPr lang="en-US" smtClean="0"/>
              <a:t>17</a:t>
            </a:fld>
            <a:endParaRPr lang="en-US"/>
          </a:p>
        </p:txBody>
      </p:sp>
    </p:spTree>
    <p:extLst>
      <p:ext uri="{BB962C8B-B14F-4D97-AF65-F5344CB8AC3E}">
        <p14:creationId xmlns:p14="http://schemas.microsoft.com/office/powerpoint/2010/main" val="2619635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ally</a:t>
            </a:r>
          </a:p>
        </p:txBody>
      </p:sp>
      <p:sp>
        <p:nvSpPr>
          <p:cNvPr id="4" name="Slide Number Placeholder 3"/>
          <p:cNvSpPr>
            <a:spLocks noGrp="1"/>
          </p:cNvSpPr>
          <p:nvPr>
            <p:ph type="sldNum" sz="quarter" idx="5"/>
          </p:nvPr>
        </p:nvSpPr>
        <p:spPr/>
        <p:txBody>
          <a:bodyPr/>
          <a:lstStyle/>
          <a:p>
            <a:fld id="{1AB374F5-2293-4E44-9411-9415CD374155}" type="slidenum">
              <a:rPr lang="en-US" smtClean="0"/>
              <a:t>18</a:t>
            </a:fld>
            <a:endParaRPr lang="en-US"/>
          </a:p>
        </p:txBody>
      </p:sp>
    </p:spTree>
    <p:extLst>
      <p:ext uri="{BB962C8B-B14F-4D97-AF65-F5344CB8AC3E}">
        <p14:creationId xmlns:p14="http://schemas.microsoft.com/office/powerpoint/2010/main" val="1584770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Ally</a:t>
            </a:r>
          </a:p>
        </p:txBody>
      </p:sp>
      <p:sp>
        <p:nvSpPr>
          <p:cNvPr id="4" name="Slide Number Placeholder 3"/>
          <p:cNvSpPr>
            <a:spLocks noGrp="1"/>
          </p:cNvSpPr>
          <p:nvPr>
            <p:ph type="sldNum" sz="quarter" idx="5"/>
          </p:nvPr>
        </p:nvSpPr>
        <p:spPr/>
        <p:txBody>
          <a:bodyPr/>
          <a:lstStyle/>
          <a:p>
            <a:fld id="{1AB374F5-2293-4E44-9411-9415CD374155}" type="slidenum">
              <a:rPr lang="en-US" smtClean="0"/>
              <a:t>19</a:t>
            </a:fld>
            <a:endParaRPr lang="en-US"/>
          </a:p>
        </p:txBody>
      </p:sp>
    </p:spTree>
    <p:extLst>
      <p:ext uri="{BB962C8B-B14F-4D97-AF65-F5344CB8AC3E}">
        <p14:creationId xmlns:p14="http://schemas.microsoft.com/office/powerpoint/2010/main" val="796311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B374F5-2293-4E44-9411-9415CD374155}" type="slidenum">
              <a:rPr lang="en-US" smtClean="0"/>
              <a:t>20</a:t>
            </a:fld>
            <a:endParaRPr lang="en-US"/>
          </a:p>
        </p:txBody>
      </p:sp>
    </p:spTree>
    <p:extLst>
      <p:ext uri="{BB962C8B-B14F-4D97-AF65-F5344CB8AC3E}">
        <p14:creationId xmlns:p14="http://schemas.microsoft.com/office/powerpoint/2010/main" val="2820436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a:t>
            </a:r>
            <a:r>
              <a:rPr lang="en-US" sz="1200">
                <a:sym typeface="Wingdings" panose="05000000000000000000" pitchFamily="2" charset="2"/>
              </a:rPr>
              <a:t>Previous research found that fatal log truck accidents are increasing</a:t>
            </a:r>
          </a:p>
          <a:p>
            <a:r>
              <a:rPr lang="en-US"/>
              <a:t>– Scott Barrett</a:t>
            </a:r>
          </a:p>
        </p:txBody>
      </p:sp>
      <p:sp>
        <p:nvSpPr>
          <p:cNvPr id="4" name="Slide Number Placeholder 3"/>
          <p:cNvSpPr>
            <a:spLocks noGrp="1"/>
          </p:cNvSpPr>
          <p:nvPr>
            <p:ph type="sldNum" sz="quarter" idx="5"/>
          </p:nvPr>
        </p:nvSpPr>
        <p:spPr/>
        <p:txBody>
          <a:bodyPr/>
          <a:lstStyle/>
          <a:p>
            <a:fld id="{1AB374F5-2293-4E44-9411-9415CD374155}" type="slidenum">
              <a:rPr lang="en-US" smtClean="0"/>
              <a:t>3</a:t>
            </a:fld>
            <a:endParaRPr lang="en-US"/>
          </a:p>
        </p:txBody>
      </p:sp>
    </p:spTree>
    <p:extLst>
      <p:ext uri="{BB962C8B-B14F-4D97-AF65-F5344CB8AC3E}">
        <p14:creationId xmlns:p14="http://schemas.microsoft.com/office/powerpoint/2010/main" val="1291904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a:solidFill>
                <a:srgbClr val="000000"/>
              </a:solidFill>
              <a:latin typeface="Arial" panose="020B0604020202020204" pitchFamily="34" charset="0"/>
            </a:endParaRPr>
          </a:p>
          <a:p>
            <a:r>
              <a:rPr lang="en-US" sz="1800" b="0" i="0" u="none" strike="noStrike" baseline="0">
                <a:solidFill>
                  <a:srgbClr val="000000"/>
                </a:solidFill>
                <a:latin typeface="Arial" panose="020B0604020202020204" pitchFamily="34" charset="0"/>
              </a:rPr>
              <a:t>Polling of 425 members identified: 1) </a:t>
            </a:r>
            <a:r>
              <a:rPr lang="en-US" sz="1800" b="1" i="1" u="none" strike="noStrike" baseline="0">
                <a:solidFill>
                  <a:srgbClr val="000000"/>
                </a:solidFill>
                <a:latin typeface="Arial" panose="020B0604020202020204" pitchFamily="34" charset="0"/>
              </a:rPr>
              <a:t>Safety Needs </a:t>
            </a:r>
            <a:r>
              <a:rPr lang="en-US" sz="1800" b="0" i="0" u="none" strike="noStrike" baseline="0">
                <a:solidFill>
                  <a:srgbClr val="000000"/>
                </a:solidFill>
                <a:latin typeface="Arial" panose="020B0604020202020204" pitchFamily="34" charset="0"/>
              </a:rPr>
              <a:t>(training new workers, room on landing zones, mechanized logging, location awareness); 2) </a:t>
            </a:r>
            <a:r>
              <a:rPr lang="en-US" sz="1800" b="1" i="1" u="none" strike="noStrike" baseline="0">
                <a:solidFill>
                  <a:srgbClr val="000000"/>
                </a:solidFill>
                <a:latin typeface="Arial" panose="020B0604020202020204" pitchFamily="34" charset="0"/>
              </a:rPr>
              <a:t>Hazards </a:t>
            </a:r>
            <a:r>
              <a:rPr lang="en-US" sz="1800" b="0" i="0" u="none" strike="noStrike" baseline="0">
                <a:solidFill>
                  <a:srgbClr val="000000"/>
                </a:solidFill>
                <a:latin typeface="Arial" panose="020B0604020202020204" pitchFamily="34" charset="0"/>
              </a:rPr>
              <a:t>(difficult terrain, woods roads, cutting, fatigue); 3) </a:t>
            </a:r>
            <a:r>
              <a:rPr lang="en-US" sz="1800" b="1" i="1" u="none" strike="noStrike" baseline="0">
                <a:solidFill>
                  <a:srgbClr val="000000"/>
                </a:solidFill>
                <a:latin typeface="Arial" panose="020B0604020202020204" pitchFamily="34" charset="0"/>
              </a:rPr>
              <a:t>Health Issues </a:t>
            </a:r>
            <a:r>
              <a:rPr lang="en-US" sz="1800" b="0" i="0" u="none" strike="noStrike" baseline="0">
                <a:solidFill>
                  <a:srgbClr val="000000"/>
                </a:solidFill>
                <a:latin typeface="Arial" panose="020B0604020202020204" pitchFamily="34" charset="0"/>
              </a:rPr>
              <a:t>(chronic back, muscle, or joint pain, poor sleep, hearing loss); and 4) </a:t>
            </a:r>
            <a:r>
              <a:rPr lang="en-US" sz="1800" b="1" i="1" u="none" strike="noStrike" baseline="0">
                <a:solidFill>
                  <a:srgbClr val="000000"/>
                </a:solidFill>
                <a:latin typeface="Arial" panose="020B0604020202020204" pitchFamily="34" charset="0"/>
              </a:rPr>
              <a:t>Training Interests </a:t>
            </a:r>
            <a:r>
              <a:rPr lang="en-US" sz="1800" b="0" i="0" u="none" strike="noStrike" baseline="0">
                <a:solidFill>
                  <a:srgbClr val="000000"/>
                </a:solidFill>
                <a:latin typeface="Arial" panose="020B0604020202020204" pitchFamily="34" charset="0"/>
              </a:rPr>
              <a:t>(fatigue, safety leadership, danger trees, fitness) </a:t>
            </a:r>
          </a:p>
          <a:p>
            <a:endParaRPr lang="en-US"/>
          </a:p>
          <a:p>
            <a:endParaRPr lang="en-US"/>
          </a:p>
          <a:p>
            <a:r>
              <a:rPr lang="en-US"/>
              <a:t>Safety leadership was most needed at 25% but combined needs for fitness &amp; health plus fatigue &amp; stress reached 32%.</a:t>
            </a:r>
          </a:p>
        </p:txBody>
      </p:sp>
      <p:sp>
        <p:nvSpPr>
          <p:cNvPr id="4" name="Slide Number Placeholder 3"/>
          <p:cNvSpPr>
            <a:spLocks noGrp="1"/>
          </p:cNvSpPr>
          <p:nvPr>
            <p:ph type="sldNum" sz="quarter" idx="5"/>
          </p:nvPr>
        </p:nvSpPr>
        <p:spPr/>
        <p:txBody>
          <a:bodyPr/>
          <a:lstStyle/>
          <a:p>
            <a:fld id="{A0BB6C16-7557-A948-81B9-362C57AE0AAE}" type="slidenum">
              <a:rPr lang="en-US" smtClean="0"/>
              <a:pPr/>
              <a:t>4</a:t>
            </a:fld>
            <a:endParaRPr lang="en-US"/>
          </a:p>
        </p:txBody>
      </p:sp>
    </p:spTree>
    <p:extLst>
      <p:ext uri="{BB962C8B-B14F-4D97-AF65-F5344CB8AC3E}">
        <p14:creationId xmlns:p14="http://schemas.microsoft.com/office/powerpoint/2010/main" val="4209099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Marissa</a:t>
            </a:r>
          </a:p>
        </p:txBody>
      </p:sp>
      <p:sp>
        <p:nvSpPr>
          <p:cNvPr id="4" name="Slide Number Placeholder 3"/>
          <p:cNvSpPr>
            <a:spLocks noGrp="1"/>
          </p:cNvSpPr>
          <p:nvPr>
            <p:ph type="sldNum" sz="quarter" idx="5"/>
          </p:nvPr>
        </p:nvSpPr>
        <p:spPr/>
        <p:txBody>
          <a:bodyPr/>
          <a:lstStyle/>
          <a:p>
            <a:fld id="{1AB374F5-2293-4E44-9411-9415CD374155}" type="slidenum">
              <a:rPr lang="en-US" smtClean="0"/>
              <a:t>5</a:t>
            </a:fld>
            <a:endParaRPr lang="en-US"/>
          </a:p>
        </p:txBody>
      </p:sp>
    </p:spTree>
    <p:extLst>
      <p:ext uri="{BB962C8B-B14F-4D97-AF65-F5344CB8AC3E}">
        <p14:creationId xmlns:p14="http://schemas.microsoft.com/office/powerpoint/2010/main" val="1659596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Marissa</a:t>
            </a:r>
          </a:p>
        </p:txBody>
      </p:sp>
      <p:sp>
        <p:nvSpPr>
          <p:cNvPr id="4" name="Slide Number Placeholder 3"/>
          <p:cNvSpPr>
            <a:spLocks noGrp="1"/>
          </p:cNvSpPr>
          <p:nvPr>
            <p:ph type="sldNum" sz="quarter" idx="5"/>
          </p:nvPr>
        </p:nvSpPr>
        <p:spPr/>
        <p:txBody>
          <a:bodyPr/>
          <a:lstStyle/>
          <a:p>
            <a:fld id="{1AB374F5-2293-4E44-9411-9415CD374155}" type="slidenum">
              <a:rPr lang="en-US" smtClean="0"/>
              <a:t>6</a:t>
            </a:fld>
            <a:endParaRPr lang="en-US"/>
          </a:p>
        </p:txBody>
      </p:sp>
    </p:spTree>
    <p:extLst>
      <p:ext uri="{BB962C8B-B14F-4D97-AF65-F5344CB8AC3E}">
        <p14:creationId xmlns:p14="http://schemas.microsoft.com/office/powerpoint/2010/main" val="1774254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Marissa</a:t>
            </a:r>
          </a:p>
        </p:txBody>
      </p:sp>
      <p:sp>
        <p:nvSpPr>
          <p:cNvPr id="4" name="Slide Number Placeholder 3"/>
          <p:cNvSpPr>
            <a:spLocks noGrp="1"/>
          </p:cNvSpPr>
          <p:nvPr>
            <p:ph type="sldNum" sz="quarter" idx="5"/>
          </p:nvPr>
        </p:nvSpPr>
        <p:spPr/>
        <p:txBody>
          <a:bodyPr/>
          <a:lstStyle/>
          <a:p>
            <a:fld id="{1AB374F5-2293-4E44-9411-9415CD374155}" type="slidenum">
              <a:rPr lang="en-US" smtClean="0"/>
              <a:t>7</a:t>
            </a:fld>
            <a:endParaRPr lang="en-US"/>
          </a:p>
        </p:txBody>
      </p:sp>
    </p:spTree>
    <p:extLst>
      <p:ext uri="{BB962C8B-B14F-4D97-AF65-F5344CB8AC3E}">
        <p14:creationId xmlns:p14="http://schemas.microsoft.com/office/powerpoint/2010/main" val="307067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High job satisfaction compared to many other trades!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(Self and System) pressure to work longer hours and faster </a:t>
            </a:r>
          </a:p>
          <a:p>
            <a:endParaRPr lang="en-US"/>
          </a:p>
        </p:txBody>
      </p:sp>
      <p:sp>
        <p:nvSpPr>
          <p:cNvPr id="4" name="Slide Number Placeholder 3"/>
          <p:cNvSpPr>
            <a:spLocks noGrp="1"/>
          </p:cNvSpPr>
          <p:nvPr>
            <p:ph type="sldNum" sz="quarter" idx="5"/>
          </p:nvPr>
        </p:nvSpPr>
        <p:spPr/>
        <p:txBody>
          <a:bodyPr/>
          <a:lstStyle/>
          <a:p>
            <a:fld id="{1AB374F5-2293-4E44-9411-9415CD374155}" type="slidenum">
              <a:rPr lang="en-US" smtClean="0"/>
              <a:t>8</a:t>
            </a:fld>
            <a:endParaRPr lang="en-US"/>
          </a:p>
        </p:txBody>
      </p:sp>
    </p:spTree>
    <p:extLst>
      <p:ext uri="{BB962C8B-B14F-4D97-AF65-F5344CB8AC3E}">
        <p14:creationId xmlns:p14="http://schemas.microsoft.com/office/powerpoint/2010/main" val="3319284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High job satisfaction compared to many other trades!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Limitation: Small sample size, geographically limited, lack of detail in crash reporting on road conditions or driver condition</a:t>
            </a:r>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(Self and System) pressure to work longer hours and faster </a:t>
            </a:r>
          </a:p>
          <a:p>
            <a:endParaRPr lang="en-US"/>
          </a:p>
        </p:txBody>
      </p:sp>
      <p:sp>
        <p:nvSpPr>
          <p:cNvPr id="4" name="Slide Number Placeholder 3"/>
          <p:cNvSpPr>
            <a:spLocks noGrp="1"/>
          </p:cNvSpPr>
          <p:nvPr>
            <p:ph type="sldNum" sz="quarter" idx="5"/>
          </p:nvPr>
        </p:nvSpPr>
        <p:spPr/>
        <p:txBody>
          <a:bodyPr/>
          <a:lstStyle/>
          <a:p>
            <a:fld id="{1AB374F5-2293-4E44-9411-9415CD374155}" type="slidenum">
              <a:rPr lang="en-US" smtClean="0"/>
              <a:t>9</a:t>
            </a:fld>
            <a:endParaRPr lang="en-US"/>
          </a:p>
        </p:txBody>
      </p:sp>
    </p:spTree>
    <p:extLst>
      <p:ext uri="{BB962C8B-B14F-4D97-AF65-F5344CB8AC3E}">
        <p14:creationId xmlns:p14="http://schemas.microsoft.com/office/powerpoint/2010/main" val="2139298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is a lack of detail to drill down to root causes such at fatigue. Only a couple of cases reported fatigue or falling asleep at the wheel.</a:t>
            </a:r>
          </a:p>
        </p:txBody>
      </p:sp>
      <p:sp>
        <p:nvSpPr>
          <p:cNvPr id="4" name="Slide Number Placeholder 3"/>
          <p:cNvSpPr>
            <a:spLocks noGrp="1"/>
          </p:cNvSpPr>
          <p:nvPr>
            <p:ph type="sldNum" sz="quarter" idx="5"/>
          </p:nvPr>
        </p:nvSpPr>
        <p:spPr/>
        <p:txBody>
          <a:bodyPr/>
          <a:lstStyle/>
          <a:p>
            <a:fld id="{1AB374F5-2293-4E44-9411-9415CD374155}" type="slidenum">
              <a:rPr lang="en-US" smtClean="0"/>
              <a:t>10</a:t>
            </a:fld>
            <a:endParaRPr lang="en-US"/>
          </a:p>
        </p:txBody>
      </p:sp>
    </p:spTree>
    <p:extLst>
      <p:ext uri="{BB962C8B-B14F-4D97-AF65-F5344CB8AC3E}">
        <p14:creationId xmlns:p14="http://schemas.microsoft.com/office/powerpoint/2010/main" val="1661920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emf"/><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emf"/><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568081" y="4598607"/>
            <a:ext cx="2416273" cy="213486"/>
          </a:xfrm>
          <a:prstGeom prst="rect">
            <a:avLst/>
          </a:prstGeom>
        </p:spPr>
      </p:pic>
      <p:pic>
        <p:nvPicPr>
          <p:cNvPr id="11" name="Picture 10" descr="UW_W Logo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72400" y="306510"/>
            <a:ext cx="1371600" cy="923544"/>
          </a:xfrm>
          <a:prstGeom prst="rect">
            <a:avLst/>
          </a:prstGeom>
        </p:spPr>
      </p:pic>
      <p:pic>
        <p:nvPicPr>
          <p:cNvPr id="18" name="Picture 1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9461" y="3426449"/>
            <a:ext cx="1597439" cy="139700"/>
          </a:xfrm>
          <a:prstGeom prst="rect">
            <a:avLst/>
          </a:prstGeom>
        </p:spPr>
      </p:pic>
      <p:sp>
        <p:nvSpPr>
          <p:cNvPr id="2" name="Title 1"/>
          <p:cNvSpPr>
            <a:spLocks noGrp="1"/>
          </p:cNvSpPr>
          <p:nvPr>
            <p:ph type="title" hasCustomPrompt="1"/>
          </p:nvPr>
        </p:nvSpPr>
        <p:spPr>
          <a:xfrm>
            <a:off x="460375" y="644993"/>
            <a:ext cx="697230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spTree>
    <p:extLst>
      <p:ext uri="{BB962C8B-B14F-4D97-AF65-F5344CB8AC3E}">
        <p14:creationId xmlns:p14="http://schemas.microsoft.com/office/powerpoint/2010/main" val="2373491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68085" y="4675530"/>
            <a:ext cx="2539991" cy="172311"/>
          </a:xfrm>
          <a:prstGeom prst="rect">
            <a:avLst/>
          </a:prstGeom>
        </p:spPr>
      </p:pic>
      <p:sp>
        <p:nvSpPr>
          <p:cNvPr id="10"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874" y="1363508"/>
            <a:ext cx="1090095" cy="96362"/>
          </a:xfrm>
          <a:prstGeom prst="rect">
            <a:avLst/>
          </a:prstGeom>
        </p:spPr>
      </p:pic>
      <p:sp>
        <p:nvSpPr>
          <p:cNvPr id="2" name="Title 1"/>
          <p:cNvSpPr>
            <a:spLocks noGrp="1"/>
          </p:cNvSpPr>
          <p:nvPr>
            <p:ph type="title" hasCustomPrompt="1"/>
          </p:nvPr>
        </p:nvSpPr>
        <p:spPr>
          <a:xfrm>
            <a:off x="447923" y="369733"/>
            <a:ext cx="8197114"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1785922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68085" y="4675530"/>
            <a:ext cx="2539991" cy="172311"/>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874" y="1363508"/>
            <a:ext cx="1090095" cy="96362"/>
          </a:xfrm>
          <a:prstGeom prst="rect">
            <a:avLst/>
          </a:prstGeom>
        </p:spPr>
      </p:pic>
      <p:sp>
        <p:nvSpPr>
          <p:cNvPr id="10" name="Chart Placeholder 11"/>
          <p:cNvSpPr>
            <a:spLocks noGrp="1"/>
          </p:cNvSpPr>
          <p:nvPr>
            <p:ph type="chart" sz="quarter" idx="12" hasCustomPrompt="1"/>
          </p:nvPr>
        </p:nvSpPr>
        <p:spPr>
          <a:xfrm>
            <a:off x="447923" y="1724977"/>
            <a:ext cx="8184662" cy="2961163"/>
          </a:xfrm>
          <a:prstGeom prst="rect">
            <a:avLst/>
          </a:prstGeom>
        </p:spPr>
        <p:txBody>
          <a:bodyPr>
            <a:normAutofit/>
          </a:bodyPr>
          <a:lstStyle>
            <a:lvl1pPr marL="0" indent="0">
              <a:buNone/>
              <a:defRPr sz="2400"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sp>
        <p:nvSpPr>
          <p:cNvPr id="2" name="Title 1"/>
          <p:cNvSpPr>
            <a:spLocks noGrp="1"/>
          </p:cNvSpPr>
          <p:nvPr>
            <p:ph type="title" hasCustomPrompt="1"/>
          </p:nvPr>
        </p:nvSpPr>
        <p:spPr>
          <a:xfrm>
            <a:off x="460375" y="370622"/>
            <a:ext cx="8172210"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3286547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568081" y="3426449"/>
            <a:ext cx="1600200" cy="1397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68081" y="4599009"/>
            <a:ext cx="2425226" cy="213273"/>
          </a:xfrm>
          <a:prstGeom prst="rect">
            <a:avLst/>
          </a:prstGeom>
        </p:spPr>
      </p:pic>
      <p:pic>
        <p:nvPicPr>
          <p:cNvPr id="13" name="Picture 12" descr="W Logo_Purple_2685_HEX.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72400" y="348996"/>
            <a:ext cx="1371600" cy="923544"/>
          </a:xfrm>
          <a:prstGeom prst="rect">
            <a:avLst/>
          </a:prstGeom>
        </p:spPr>
      </p:pic>
      <p:sp>
        <p:nvSpPr>
          <p:cNvPr id="2" name="Title 1"/>
          <p:cNvSpPr>
            <a:spLocks noGrp="1"/>
          </p:cNvSpPr>
          <p:nvPr>
            <p:ph type="title" hasCustomPrompt="1"/>
          </p:nvPr>
        </p:nvSpPr>
        <p:spPr>
          <a:xfrm>
            <a:off x="460375" y="644993"/>
            <a:ext cx="697230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spTree>
    <p:extLst>
      <p:ext uri="{BB962C8B-B14F-4D97-AF65-F5344CB8AC3E}">
        <p14:creationId xmlns:p14="http://schemas.microsoft.com/office/powerpoint/2010/main" val="3397191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568081" y="3426449"/>
            <a:ext cx="1600200" cy="1397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68085" y="4675530"/>
            <a:ext cx="2539991" cy="172311"/>
          </a:xfrm>
          <a:prstGeom prst="rect">
            <a:avLst/>
          </a:prstGeom>
        </p:spPr>
      </p:pic>
      <p:pic>
        <p:nvPicPr>
          <p:cNvPr id="14" name="Picture 13" descr="W Logo_Purple_2685_HEX.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72400" y="348996"/>
            <a:ext cx="1371600" cy="923544"/>
          </a:xfrm>
          <a:prstGeom prst="rect">
            <a:avLst/>
          </a:prstGeom>
        </p:spPr>
      </p:pic>
      <p:sp>
        <p:nvSpPr>
          <p:cNvPr id="2" name="Title 1"/>
          <p:cNvSpPr>
            <a:spLocks noGrp="1"/>
          </p:cNvSpPr>
          <p:nvPr>
            <p:ph type="title" hasCustomPrompt="1"/>
          </p:nvPr>
        </p:nvSpPr>
        <p:spPr>
          <a:xfrm>
            <a:off x="460376" y="644993"/>
            <a:ext cx="697230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spTree>
    <p:extLst>
      <p:ext uri="{BB962C8B-B14F-4D97-AF65-F5344CB8AC3E}">
        <p14:creationId xmlns:p14="http://schemas.microsoft.com/office/powerpoint/2010/main" val="478068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555381" y="1364403"/>
            <a:ext cx="1103781" cy="96361"/>
          </a:xfrm>
          <a:prstGeom prst="rect">
            <a:avLst/>
          </a:prstGeom>
        </p:spPr>
      </p:pic>
      <p:pic>
        <p:nvPicPr>
          <p:cNvPr id="11" name="Picture 10"/>
          <p:cNvPicPr>
            <a:picLocks noChangeAspect="1"/>
          </p:cNvPicPr>
          <p:nvPr userDrawn="1"/>
        </p:nvPicPr>
        <p:blipFill>
          <a:blip r:embed="rId3"/>
          <a:stretch>
            <a:fillRect/>
          </a:stretch>
        </p:blipFill>
        <p:spPr>
          <a:xfrm>
            <a:off x="549031" y="1363508"/>
            <a:ext cx="1103781" cy="96362"/>
          </a:xfrm>
          <a:prstGeom prst="rect">
            <a:avLst/>
          </a:prstGeom>
        </p:spPr>
      </p:pic>
      <p:sp>
        <p:nvSpPr>
          <p:cNvPr id="13"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4"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SUB-HEADER HERE (UNI SANS REGULAR, 24 PT.)</a:t>
            </a:r>
          </a:p>
        </p:txBody>
      </p:sp>
      <p:pic>
        <p:nvPicPr>
          <p:cNvPr id="16" name="Picture 15"/>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68085" y="4675530"/>
            <a:ext cx="2539991" cy="172311"/>
          </a:xfrm>
          <a:prstGeom prst="rect">
            <a:avLst/>
          </a:prstGeom>
        </p:spPr>
      </p:pic>
      <p:sp>
        <p:nvSpPr>
          <p:cNvPr id="2" name="Title 1"/>
          <p:cNvSpPr>
            <a:spLocks noGrp="1"/>
          </p:cNvSpPr>
          <p:nvPr>
            <p:ph type="title" hasCustomPrompt="1"/>
          </p:nvPr>
        </p:nvSpPr>
        <p:spPr>
          <a:xfrm>
            <a:off x="460375" y="368838"/>
            <a:ext cx="8184662" cy="993775"/>
          </a:xfrm>
          <a:prstGeom prst="rect">
            <a:avLst/>
          </a:prstGeom>
        </p:spPr>
        <p:txBody>
          <a:bodyPr/>
          <a:lstStyle>
            <a:lvl1pPr algn="l">
              <a:defRPr sz="3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3072872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549031" y="1363508"/>
            <a:ext cx="1103781" cy="96362"/>
          </a:xfrm>
          <a:prstGeom prst="rect">
            <a:avLst/>
          </a:prstGeom>
        </p:spPr>
      </p:pic>
      <p:sp>
        <p:nvSpPr>
          <p:cNvPr id="11"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3" name="Picture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68085" y="4675530"/>
            <a:ext cx="2539991" cy="172311"/>
          </a:xfrm>
          <a:prstGeom prst="rect">
            <a:avLst/>
          </a:prstGeom>
        </p:spPr>
      </p:pic>
      <p:sp>
        <p:nvSpPr>
          <p:cNvPr id="2" name="Title 1"/>
          <p:cNvSpPr>
            <a:spLocks noGrp="1"/>
          </p:cNvSpPr>
          <p:nvPr>
            <p:ph type="title" hasCustomPrompt="1"/>
          </p:nvPr>
        </p:nvSpPr>
        <p:spPr>
          <a:xfrm>
            <a:off x="460375" y="369733"/>
            <a:ext cx="8184662"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1450220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549031" y="1363508"/>
            <a:ext cx="1103781" cy="96362"/>
          </a:xfrm>
          <a:prstGeom prst="rect">
            <a:avLst/>
          </a:prstGeom>
        </p:spPr>
      </p:pic>
      <p:sp>
        <p:nvSpPr>
          <p:cNvPr id="9" name="Chart Placeholder 11"/>
          <p:cNvSpPr>
            <a:spLocks noGrp="1"/>
          </p:cNvSpPr>
          <p:nvPr>
            <p:ph type="chart" sz="quarter" idx="12" hasCustomPrompt="1"/>
          </p:nvPr>
        </p:nvSpPr>
        <p:spPr>
          <a:xfrm>
            <a:off x="447923" y="1724977"/>
            <a:ext cx="8184662" cy="2961163"/>
          </a:xfrm>
          <a:prstGeom prst="rect">
            <a:avLst/>
          </a:prstGeom>
        </p:spPr>
        <p:txBody>
          <a:bodyPr>
            <a:normAutofit/>
          </a:bodyPr>
          <a:lstStyle>
            <a:lvl1pPr marL="0" indent="0">
              <a:buNone/>
              <a:defRPr sz="2400"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pic>
        <p:nvPicPr>
          <p:cNvPr id="15" name="Picture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68085" y="4675530"/>
            <a:ext cx="2539991" cy="172311"/>
          </a:xfrm>
          <a:prstGeom prst="rect">
            <a:avLst/>
          </a:prstGeom>
        </p:spPr>
      </p:pic>
      <p:sp>
        <p:nvSpPr>
          <p:cNvPr id="2" name="Title 1"/>
          <p:cNvSpPr>
            <a:spLocks noGrp="1"/>
          </p:cNvSpPr>
          <p:nvPr>
            <p:ph type="title" hasCustomPrompt="1"/>
          </p:nvPr>
        </p:nvSpPr>
        <p:spPr>
          <a:xfrm>
            <a:off x="460375" y="369733"/>
            <a:ext cx="8172210" cy="993775"/>
          </a:xfrm>
          <a:prstGeom prst="rect">
            <a:avLst/>
          </a:prstGeom>
        </p:spPr>
        <p:txBody>
          <a:bodyPr/>
          <a:lstStyle>
            <a:lvl1pPr algn="l">
              <a:defRPr sz="3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2489552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1" name="Picture 10" descr="UW_W Logo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306510"/>
            <a:ext cx="1371600" cy="923544"/>
          </a:xfrm>
          <a:prstGeom prst="rect">
            <a:avLst/>
          </a:prstGeom>
        </p:spPr>
      </p:pic>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9461" y="3426449"/>
            <a:ext cx="1597439" cy="13970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68081" y="4675530"/>
            <a:ext cx="2540000" cy="172311"/>
          </a:xfrm>
          <a:prstGeom prst="rect">
            <a:avLst/>
          </a:prstGeom>
        </p:spPr>
      </p:pic>
      <p:sp>
        <p:nvSpPr>
          <p:cNvPr id="2" name="Title 1"/>
          <p:cNvSpPr>
            <a:spLocks noGrp="1"/>
          </p:cNvSpPr>
          <p:nvPr>
            <p:ph type="title" hasCustomPrompt="1"/>
          </p:nvPr>
        </p:nvSpPr>
        <p:spPr>
          <a:xfrm>
            <a:off x="460375" y="644993"/>
            <a:ext cx="697230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spTree>
    <p:extLst>
      <p:ext uri="{BB962C8B-B14F-4D97-AF65-F5344CB8AC3E}">
        <p14:creationId xmlns:p14="http://schemas.microsoft.com/office/powerpoint/2010/main" val="2067183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11"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2"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1"/>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SUB-HEADER HERE (UNI SANS REGULAR, 24 PT.)</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5874" y="1363508"/>
            <a:ext cx="1090095" cy="96362"/>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68081" y="4675530"/>
            <a:ext cx="2540000" cy="172311"/>
          </a:xfrm>
          <a:prstGeom prst="rect">
            <a:avLst/>
          </a:prstGeom>
        </p:spPr>
      </p:pic>
      <p:sp>
        <p:nvSpPr>
          <p:cNvPr id="2" name="Title 1"/>
          <p:cNvSpPr>
            <a:spLocks noGrp="1"/>
          </p:cNvSpPr>
          <p:nvPr>
            <p:ph type="title" hasCustomPrompt="1"/>
          </p:nvPr>
        </p:nvSpPr>
        <p:spPr>
          <a:xfrm>
            <a:off x="460375" y="369733"/>
            <a:ext cx="8184662"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2769240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9"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5874" y="1363508"/>
            <a:ext cx="1090095" cy="96362"/>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68081" y="4675530"/>
            <a:ext cx="2540000" cy="172311"/>
          </a:xfrm>
          <a:prstGeom prst="rect">
            <a:avLst/>
          </a:prstGeom>
        </p:spPr>
      </p:pic>
      <p:sp>
        <p:nvSpPr>
          <p:cNvPr id="2" name="Title 1"/>
          <p:cNvSpPr>
            <a:spLocks noGrp="1"/>
          </p:cNvSpPr>
          <p:nvPr>
            <p:ph type="title" hasCustomPrompt="1"/>
          </p:nvPr>
        </p:nvSpPr>
        <p:spPr>
          <a:xfrm>
            <a:off x="460375" y="369733"/>
            <a:ext cx="8184662"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3236337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68081" y="4675530"/>
            <a:ext cx="2540000" cy="172311"/>
          </a:xfrm>
          <a:prstGeom prst="rect">
            <a:avLst/>
          </a:prstGeom>
        </p:spPr>
      </p:pic>
      <p:sp>
        <p:nvSpPr>
          <p:cNvPr id="7" name="Chart Placeholder 11"/>
          <p:cNvSpPr>
            <a:spLocks noGrp="1"/>
          </p:cNvSpPr>
          <p:nvPr>
            <p:ph type="chart" sz="quarter" idx="12" hasCustomPrompt="1"/>
          </p:nvPr>
        </p:nvSpPr>
        <p:spPr>
          <a:xfrm>
            <a:off x="447923" y="1724977"/>
            <a:ext cx="8184662" cy="2828169"/>
          </a:xfrm>
          <a:prstGeom prst="rect">
            <a:avLst/>
          </a:prstGeom>
        </p:spPr>
        <p:txBody>
          <a:bodyPr>
            <a:normAutofit/>
          </a:bodyPr>
          <a:lstStyle>
            <a:lvl1pPr marL="0" indent="0">
              <a:buNone/>
              <a:defRPr sz="2400" b="0" i="1" baseline="0">
                <a:solidFill>
                  <a:srgbClr val="FFFFFF"/>
                </a:solidFill>
                <a:latin typeface="Open Sans Light"/>
                <a:cs typeface="Open Sans Light"/>
              </a:defRPr>
            </a:lvl1pPr>
          </a:lstStyle>
          <a:p>
            <a:r>
              <a:rPr lang="en-US"/>
              <a:t>Graphics can go here – </a:t>
            </a:r>
            <a:br>
              <a:rPr lang="en-US"/>
            </a:br>
            <a:r>
              <a:rPr lang="en-US"/>
              <a:t>replace this box with your image or chart</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874" y="1363508"/>
            <a:ext cx="1090095" cy="96362"/>
          </a:xfrm>
          <a:prstGeom prst="rect">
            <a:avLst/>
          </a:prstGeom>
        </p:spPr>
      </p:pic>
      <p:sp>
        <p:nvSpPr>
          <p:cNvPr id="2" name="Title 1"/>
          <p:cNvSpPr>
            <a:spLocks noGrp="1"/>
          </p:cNvSpPr>
          <p:nvPr>
            <p:ph type="title" hasCustomPrompt="1"/>
          </p:nvPr>
        </p:nvSpPr>
        <p:spPr>
          <a:xfrm>
            <a:off x="460375" y="369733"/>
            <a:ext cx="8172210"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3828560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AA7ABD-C44F-4DFE-94BD-C75F22E604CC}" type="datetime1">
              <a:rPr lang="en-US" smtClean="0"/>
              <a:t>10/3/2024</a:t>
            </a:fld>
            <a:endParaRPr lang="en-US"/>
          </a:p>
        </p:txBody>
      </p:sp>
      <p:sp>
        <p:nvSpPr>
          <p:cNvPr id="5" name="Footer Placeholder 4"/>
          <p:cNvSpPr>
            <a:spLocks noGrp="1"/>
          </p:cNvSpPr>
          <p:nvPr>
            <p:ph type="ftr" sz="quarter" idx="11"/>
          </p:nvPr>
        </p:nvSpPr>
        <p:spPr/>
        <p:txBody>
          <a:bodyPr/>
          <a:lstStyle/>
          <a:p>
            <a:r>
              <a:rPr lang="en-US"/>
              <a:t>PNASH RESEARCH REVIEW | October 23, 2017</a:t>
            </a:r>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46664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9461" y="3426449"/>
            <a:ext cx="1597439" cy="139700"/>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8081" y="4599107"/>
            <a:ext cx="2416273" cy="212486"/>
          </a:xfrm>
          <a:prstGeom prst="rect">
            <a:avLst/>
          </a:prstGeom>
        </p:spPr>
      </p:pic>
      <p:pic>
        <p:nvPicPr>
          <p:cNvPr id="13" name="Picture 12" descr="W Logo_Purple_2685_HEX.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72400" y="348996"/>
            <a:ext cx="1371600" cy="923544"/>
          </a:xfrm>
          <a:prstGeom prst="rect">
            <a:avLst/>
          </a:prstGeom>
        </p:spPr>
      </p:pic>
      <p:sp>
        <p:nvSpPr>
          <p:cNvPr id="2" name="Title 1"/>
          <p:cNvSpPr>
            <a:spLocks noGrp="1"/>
          </p:cNvSpPr>
          <p:nvPr>
            <p:ph type="title" hasCustomPrompt="1"/>
          </p:nvPr>
        </p:nvSpPr>
        <p:spPr>
          <a:xfrm>
            <a:off x="460375" y="644993"/>
            <a:ext cx="697230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spTree>
    <p:extLst>
      <p:ext uri="{BB962C8B-B14F-4D97-AF65-F5344CB8AC3E}">
        <p14:creationId xmlns:p14="http://schemas.microsoft.com/office/powerpoint/2010/main" val="2390259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3" name="Picture 12" descr="W Logo_Purple_2685_HEX.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348996"/>
            <a:ext cx="1371600" cy="923544"/>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9461" y="3426449"/>
            <a:ext cx="1597439" cy="139700"/>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68085" y="4675530"/>
            <a:ext cx="2539991" cy="172311"/>
          </a:xfrm>
          <a:prstGeom prst="rect">
            <a:avLst/>
          </a:prstGeom>
        </p:spPr>
      </p:pic>
      <p:sp>
        <p:nvSpPr>
          <p:cNvPr id="2" name="Title 1"/>
          <p:cNvSpPr>
            <a:spLocks noGrp="1"/>
          </p:cNvSpPr>
          <p:nvPr>
            <p:ph type="title" hasCustomPrompt="1"/>
          </p:nvPr>
        </p:nvSpPr>
        <p:spPr>
          <a:xfrm>
            <a:off x="460375" y="644993"/>
            <a:ext cx="6972300" cy="2641756"/>
          </a:xfrm>
          <a:prstGeom prst="rect">
            <a:avLst/>
          </a:prstGeom>
        </p:spPr>
        <p:txBody>
          <a:bodyPr anchor="b"/>
          <a:lstStyle>
            <a:lvl1pPr algn="l">
              <a:defRPr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spTree>
    <p:extLst>
      <p:ext uri="{BB962C8B-B14F-4D97-AF65-F5344CB8AC3E}">
        <p14:creationId xmlns:p14="http://schemas.microsoft.com/office/powerpoint/2010/main" val="1071783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1"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SUB-HEADER HERE (UNI SANS REGULAR, 24 PT.)</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5874" y="1363508"/>
            <a:ext cx="1090095" cy="96362"/>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68085" y="4675530"/>
            <a:ext cx="2539991" cy="172311"/>
          </a:xfrm>
          <a:prstGeom prst="rect">
            <a:avLst/>
          </a:prstGeom>
        </p:spPr>
      </p:pic>
      <p:sp>
        <p:nvSpPr>
          <p:cNvPr id="2" name="Title 1"/>
          <p:cNvSpPr>
            <a:spLocks noGrp="1"/>
          </p:cNvSpPr>
          <p:nvPr>
            <p:ph type="title" hasCustomPrompt="1"/>
          </p:nvPr>
        </p:nvSpPr>
        <p:spPr>
          <a:xfrm>
            <a:off x="460375" y="370622"/>
            <a:ext cx="8184662"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818143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accent3"/>
            </a:gs>
            <a:gs pos="72000">
              <a:srgbClr val="4B2E83"/>
            </a:gs>
          </a:gsLst>
          <a:path path="circle">
            <a:fillToRect l="50000" t="-80000" r="50000" b="18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703096"/>
      </p:ext>
    </p:extLst>
  </p:cSld>
  <p:clrMap bg1="dk1" tx1="lt1" bg2="dk2" tx2="lt2" accent1="accent1" accent2="accent2" accent3="accent3" accent4="accent4" accent5="accent5" accent6="accent6" hlink="hlink" folHlink="folHlink"/>
  <p:sldLayoutIdLst>
    <p:sldLayoutId id="2147483658" r:id="rId1"/>
    <p:sldLayoutId id="2147483666" r:id="rId2"/>
    <p:sldLayoutId id="2147483659" r:id="rId3"/>
    <p:sldLayoutId id="2147483660" r:id="rId4"/>
    <p:sldLayoutId id="2147483661" r:id="rId5"/>
    <p:sldLayoutId id="2147483670" r:id="rId6"/>
    <p:sldLayoutId id="2147483654" r:id="rId7"/>
    <p:sldLayoutId id="2147483667" r:id="rId8"/>
    <p:sldLayoutId id="2147483655" r:id="rId9"/>
    <p:sldLayoutId id="2147483656" r:id="rId10"/>
    <p:sldLayoutId id="214748365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8" r:id="rId2"/>
    <p:sldLayoutId id="2147483663" r:id="rId3"/>
    <p:sldLayoutId id="2147483664" r:id="rId4"/>
    <p:sldLayoutId id="2147483665"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4" y="644993"/>
            <a:ext cx="8052030" cy="2641756"/>
          </a:xfrm>
        </p:spPr>
        <p:txBody>
          <a:bodyPr/>
          <a:lstStyle/>
          <a:p>
            <a:r>
              <a:rPr lang="en-US" sz="3200" dirty="0"/>
              <a:t>Stress, Fatigue, and Injury Risk in Loggers and Log Truck Drivers: A Mixed Methods Study </a:t>
            </a:r>
          </a:p>
        </p:txBody>
      </p:sp>
      <p:sp>
        <p:nvSpPr>
          <p:cNvPr id="3" name="Title 4">
            <a:extLst>
              <a:ext uri="{FF2B5EF4-FFF2-40B4-BE49-F238E27FC236}">
                <a16:creationId xmlns:a16="http://schemas.microsoft.com/office/drawing/2014/main" id="{AFE1F77B-B4E9-1FCF-CF9D-DB0D29AF122B}"/>
              </a:ext>
            </a:extLst>
          </p:cNvPr>
          <p:cNvSpPr txBox="1">
            <a:spLocks/>
          </p:cNvSpPr>
          <p:nvPr/>
        </p:nvSpPr>
        <p:spPr>
          <a:xfrm>
            <a:off x="460374" y="3316692"/>
            <a:ext cx="8184662" cy="714268"/>
          </a:xfrm>
          <a:prstGeom prst="rect">
            <a:avLst/>
          </a:prstGeom>
        </p:spPr>
        <p:txBody>
          <a:bodyPr anchor="b"/>
          <a:lstStyle>
            <a:lvl1pPr algn="l" defTabSz="457200" rtl="0" eaLnBrk="1" latinLnBrk="0" hangingPunct="1">
              <a:spcBef>
                <a:spcPct val="0"/>
              </a:spcBef>
              <a:buNone/>
              <a:defRPr sz="4400" b="1" i="0" kern="1200">
                <a:solidFill>
                  <a:schemeClr val="tx1"/>
                </a:solidFill>
                <a:latin typeface="Encode Sans Normal Black" charset="0"/>
                <a:ea typeface="Encode Sans Normal Black" charset="0"/>
                <a:cs typeface="Encode Sans Normal Black" charset="0"/>
              </a:defRPr>
            </a:lvl1pPr>
          </a:lstStyle>
          <a:p>
            <a:r>
              <a:rPr lang="en-US" sz="1600"/>
              <a:t>Allison Clonch, Marcy Harrington, Marissa Baker, Lily Monsey, June Spector</a:t>
            </a:r>
          </a:p>
        </p:txBody>
      </p:sp>
      <p:pic>
        <p:nvPicPr>
          <p:cNvPr id="5" name="Picture 4">
            <a:extLst>
              <a:ext uri="{FF2B5EF4-FFF2-40B4-BE49-F238E27FC236}">
                <a16:creationId xmlns:a16="http://schemas.microsoft.com/office/drawing/2014/main" id="{D09FF00C-8D30-4097-825D-3EDDDBCA56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2808" y="340534"/>
            <a:ext cx="5117465" cy="1116038"/>
          </a:xfrm>
          <a:prstGeom prst="rect">
            <a:avLst/>
          </a:prstGeom>
        </p:spPr>
      </p:pic>
    </p:spTree>
    <p:extLst>
      <p:ext uri="{BB962C8B-B14F-4D97-AF65-F5344CB8AC3E}">
        <p14:creationId xmlns:p14="http://schemas.microsoft.com/office/powerpoint/2010/main" val="1913477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3CE2CB71-E8BF-E00D-DA7E-69E87D6BF215}"/>
              </a:ext>
            </a:extLst>
          </p:cNvPr>
          <p:cNvSpPr>
            <a:spLocks noGrp="1"/>
          </p:cNvSpPr>
          <p:nvPr>
            <p:ph type="body" sz="quarter" idx="11"/>
          </p:nvPr>
        </p:nvSpPr>
        <p:spPr>
          <a:xfrm>
            <a:off x="447923" y="1649319"/>
            <a:ext cx="8696077" cy="2730501"/>
          </a:xfrm>
          <a:prstGeom prst="rect">
            <a:avLst/>
          </a:prstGeom>
        </p:spPr>
        <p:txBody>
          <a:bodyPr/>
          <a:lstStyle/>
          <a:p>
            <a:r>
              <a:rPr lang="en-US" sz="2000" dirty="0">
                <a:sym typeface="Wingdings" panose="05000000000000000000" pitchFamily="2" charset="2"/>
              </a:rPr>
              <a:t>Top cause: </a:t>
            </a:r>
            <a:r>
              <a:rPr lang="en-US" sz="2000" b="0" dirty="0">
                <a:sym typeface="Wingdings" panose="05000000000000000000" pitchFamily="2" charset="2"/>
              </a:rPr>
              <a:t>overexertion, struck by object, falls</a:t>
            </a:r>
          </a:p>
          <a:p>
            <a:r>
              <a:rPr lang="en-US" sz="2000" dirty="0">
                <a:sym typeface="Wingdings" panose="05000000000000000000" pitchFamily="2" charset="2"/>
              </a:rPr>
              <a:t>Top injuries: </a:t>
            </a:r>
            <a:r>
              <a:rPr lang="en-US" sz="2000" b="0" dirty="0">
                <a:sym typeface="Wingdings" panose="05000000000000000000" pitchFamily="2" charset="2"/>
              </a:rPr>
              <a:t>strains, contusions, fractures</a:t>
            </a:r>
          </a:p>
          <a:p>
            <a:r>
              <a:rPr lang="en-US" sz="2000" dirty="0">
                <a:sym typeface="Wingdings" panose="05000000000000000000" pitchFamily="2" charset="2"/>
              </a:rPr>
              <a:t>60% claims from log truck drivers aged 45-64</a:t>
            </a:r>
          </a:p>
          <a:p>
            <a:r>
              <a:rPr lang="en-US" sz="2000" dirty="0">
                <a:sym typeface="Wingdings" panose="05000000000000000000" pitchFamily="2" charset="2"/>
              </a:rPr>
              <a:t>58% those employed less than 3 years</a:t>
            </a:r>
          </a:p>
          <a:p>
            <a:r>
              <a:rPr lang="en-US" sz="2000" dirty="0">
                <a:sym typeface="Wingdings" panose="05000000000000000000" pitchFamily="2" charset="2"/>
              </a:rPr>
              <a:t>24% collision and 76</a:t>
            </a:r>
            <a:r>
              <a:rPr lang="en-US" sz="2000">
                <a:sym typeface="Wingdings" panose="05000000000000000000" pitchFamily="2" charset="2"/>
              </a:rPr>
              <a:t>% non-collision related</a:t>
            </a:r>
          </a:p>
          <a:p>
            <a:r>
              <a:rPr lang="en-US" sz="2000" dirty="0">
                <a:sym typeface="Wingdings" panose="05000000000000000000" pitchFamily="2" charset="2"/>
              </a:rPr>
              <a:t>Crashes top causes: </a:t>
            </a:r>
            <a:r>
              <a:rPr lang="en-US" sz="2000" b="0" dirty="0">
                <a:sym typeface="Wingdings" panose="05000000000000000000" pitchFamily="2" charset="2"/>
              </a:rPr>
              <a:t>Road/HWY (75%) vs. logging road, other vehicle, slick conditions </a:t>
            </a:r>
          </a:p>
          <a:p>
            <a:endParaRPr lang="en-US" dirty="0">
              <a:sym typeface="Wingdings" panose="05000000000000000000" pitchFamily="2" charset="2"/>
            </a:endParaRPr>
          </a:p>
          <a:p>
            <a:r>
              <a:rPr lang="en-US" sz="1800" dirty="0">
                <a:sym typeface="Wingdings" panose="05000000000000000000" pitchFamily="2" charset="2"/>
              </a:rPr>
              <a:t> </a:t>
            </a:r>
          </a:p>
        </p:txBody>
      </p:sp>
      <p:sp>
        <p:nvSpPr>
          <p:cNvPr id="4" name="Title 3"/>
          <p:cNvSpPr>
            <a:spLocks noGrp="1"/>
          </p:cNvSpPr>
          <p:nvPr>
            <p:ph type="title"/>
          </p:nvPr>
        </p:nvSpPr>
        <p:spPr>
          <a:xfrm>
            <a:off x="460375" y="369733"/>
            <a:ext cx="8430962" cy="993775"/>
          </a:xfrm>
        </p:spPr>
        <p:txBody>
          <a:bodyPr/>
          <a:lstStyle/>
          <a:p>
            <a:r>
              <a:rPr lang="en-US"/>
              <a:t>Results – Loggers Exchange Log Trucking</a:t>
            </a:r>
            <a:br>
              <a:rPr lang="en-US"/>
            </a:br>
            <a:r>
              <a:rPr lang="en-US"/>
              <a:t>Claims 2011-2021 (334 claims)</a:t>
            </a:r>
          </a:p>
        </p:txBody>
      </p:sp>
    </p:spTree>
    <p:extLst>
      <p:ext uri="{BB962C8B-B14F-4D97-AF65-F5344CB8AC3E}">
        <p14:creationId xmlns:p14="http://schemas.microsoft.com/office/powerpoint/2010/main" val="853475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18235" y="1854004"/>
            <a:ext cx="8611671" cy="2730501"/>
          </a:xfrm>
          <a:prstGeom prst="rect">
            <a:avLst/>
          </a:prstGeom>
        </p:spPr>
        <p:txBody>
          <a:bodyPr lIns="91440" tIns="45720" rIns="91440" bIns="45720" anchor="t"/>
          <a:lstStyle/>
          <a:p>
            <a:pPr>
              <a:spcAft>
                <a:spcPts val="300"/>
              </a:spcAft>
            </a:pPr>
            <a:r>
              <a:rPr lang="en-US" sz="2000">
                <a:latin typeface="Open Sans"/>
                <a:ea typeface="Open Sans"/>
                <a:cs typeface="Open Sans"/>
              </a:rPr>
              <a:t>Used federal data on log truck crashes</a:t>
            </a:r>
            <a:endParaRPr lang="en-US" sz="2000"/>
          </a:p>
          <a:p>
            <a:pPr lvl="1">
              <a:spcAft>
                <a:spcPts val="300"/>
              </a:spcAft>
            </a:pPr>
            <a:r>
              <a:rPr lang="en-US" sz="1600"/>
              <a:t>Motor Carrier Management Information System (MCMIS)</a:t>
            </a:r>
          </a:p>
          <a:p>
            <a:pPr lvl="1">
              <a:spcAft>
                <a:spcPts val="300"/>
              </a:spcAft>
            </a:pPr>
            <a:r>
              <a:rPr lang="en-US" sz="1600"/>
              <a:t>Data from 2015 – 2019</a:t>
            </a:r>
          </a:p>
          <a:p>
            <a:pPr lvl="1">
              <a:spcAft>
                <a:spcPts val="300"/>
              </a:spcAft>
            </a:pPr>
            <a:r>
              <a:rPr lang="en-US" sz="1600">
                <a:latin typeface="Open Sans"/>
                <a:ea typeface="Open Sans"/>
                <a:cs typeface="Open Sans"/>
              </a:rPr>
              <a:t>Washington, Oregon, Idaho, Montana</a:t>
            </a:r>
          </a:p>
          <a:p>
            <a:pPr>
              <a:spcAft>
                <a:spcPts val="300"/>
              </a:spcAft>
            </a:pPr>
            <a:r>
              <a:rPr lang="en-US" sz="2000">
                <a:latin typeface="Open Sans"/>
                <a:ea typeface="Open Sans"/>
                <a:cs typeface="Open Sans"/>
              </a:rPr>
              <a:t>Used statistics to pinpoint important characteristics of crashes</a:t>
            </a:r>
          </a:p>
          <a:p>
            <a:pPr>
              <a:spcAft>
                <a:spcPts val="300"/>
              </a:spcAft>
            </a:pPr>
            <a:r>
              <a:rPr lang="en-US" sz="2000">
                <a:latin typeface="Open Sans"/>
                <a:ea typeface="Open Sans"/>
                <a:cs typeface="Open Sans"/>
              </a:rPr>
              <a:t>Interested in factors of crashes resulting in injury or fatality</a:t>
            </a:r>
            <a:endParaRPr lang="en-US" sz="2000"/>
          </a:p>
        </p:txBody>
      </p:sp>
      <p:sp>
        <p:nvSpPr>
          <p:cNvPr id="5" name="Title 4"/>
          <p:cNvSpPr>
            <a:spLocks noGrp="1"/>
          </p:cNvSpPr>
          <p:nvPr>
            <p:ph type="title"/>
          </p:nvPr>
        </p:nvSpPr>
        <p:spPr>
          <a:xfrm>
            <a:off x="460375" y="246258"/>
            <a:ext cx="8184662" cy="993775"/>
          </a:xfrm>
        </p:spPr>
        <p:txBody>
          <a:bodyPr/>
          <a:lstStyle/>
          <a:p>
            <a:r>
              <a:rPr lang="en-US"/>
              <a:t>Methods—MCMIS Analysis</a:t>
            </a:r>
          </a:p>
        </p:txBody>
      </p:sp>
      <p:pic>
        <p:nvPicPr>
          <p:cNvPr id="4" name="Picture 3">
            <a:extLst>
              <a:ext uri="{FF2B5EF4-FFF2-40B4-BE49-F238E27FC236}">
                <a16:creationId xmlns:a16="http://schemas.microsoft.com/office/drawing/2014/main" id="{1E1A326C-2345-4A97-AABF-5238DEC0EA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34707" y="246258"/>
            <a:ext cx="3795199" cy="1329030"/>
          </a:xfrm>
          <a:prstGeom prst="rect">
            <a:avLst/>
          </a:prstGeom>
        </p:spPr>
      </p:pic>
    </p:spTree>
    <p:extLst>
      <p:ext uri="{BB962C8B-B14F-4D97-AF65-F5344CB8AC3E}">
        <p14:creationId xmlns:p14="http://schemas.microsoft.com/office/powerpoint/2010/main" val="4107126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3CE2CB71-E8BF-E00D-DA7E-69E87D6BF215}"/>
              </a:ext>
            </a:extLst>
          </p:cNvPr>
          <p:cNvSpPr>
            <a:spLocks noGrp="1"/>
          </p:cNvSpPr>
          <p:nvPr>
            <p:ph type="body" sz="quarter" idx="11"/>
          </p:nvPr>
        </p:nvSpPr>
        <p:spPr>
          <a:xfrm>
            <a:off x="447922" y="1621887"/>
            <a:ext cx="8696077" cy="2730501"/>
          </a:xfrm>
          <a:prstGeom prst="rect">
            <a:avLst/>
          </a:prstGeom>
        </p:spPr>
        <p:txBody>
          <a:bodyPr lIns="91440" tIns="45720" rIns="91440" bIns="45720" anchor="t"/>
          <a:lstStyle/>
          <a:p>
            <a:r>
              <a:rPr lang="en-US" sz="2000">
                <a:latin typeface="Open Sans"/>
                <a:ea typeface="Open Sans"/>
                <a:cs typeface="Open Sans"/>
              </a:rPr>
              <a:t>From 2015-2019, </a:t>
            </a:r>
            <a:r>
              <a:rPr lang="en-US" sz="2000" b="0">
                <a:latin typeface="Open Sans"/>
                <a:ea typeface="Open Sans"/>
                <a:cs typeface="Open Sans"/>
              </a:rPr>
              <a:t>there were:</a:t>
            </a:r>
            <a:endParaRPr lang="en-US" sz="2000" b="0"/>
          </a:p>
          <a:p>
            <a:pPr lvl="1"/>
            <a:r>
              <a:rPr lang="en-US" sz="1800" b="0">
                <a:latin typeface="Open Sans"/>
                <a:ea typeface="Open Sans"/>
                <a:cs typeface="Open Sans"/>
              </a:rPr>
              <a:t>647 total crashes</a:t>
            </a:r>
          </a:p>
          <a:p>
            <a:pPr lvl="2"/>
            <a:r>
              <a:rPr lang="en-US">
                <a:latin typeface="Open Sans"/>
                <a:ea typeface="Open Sans"/>
                <a:cs typeface="Open Sans"/>
              </a:rPr>
              <a:t>219 (34%) </a:t>
            </a:r>
            <a:r>
              <a:rPr lang="en-US" b="0">
                <a:latin typeface="Open Sans"/>
                <a:ea typeface="Open Sans"/>
                <a:cs typeface="Open Sans"/>
              </a:rPr>
              <a:t>resulted in injury/fatality</a:t>
            </a:r>
          </a:p>
          <a:p>
            <a:pPr lvl="2"/>
            <a:r>
              <a:rPr lang="en-US">
                <a:latin typeface="Open Sans"/>
                <a:ea typeface="Open Sans"/>
                <a:cs typeface="Open Sans"/>
              </a:rPr>
              <a:t>428 (66%) </a:t>
            </a:r>
            <a:r>
              <a:rPr lang="en-US" b="0">
                <a:latin typeface="Open Sans"/>
                <a:ea typeface="Open Sans"/>
                <a:cs typeface="Open Sans"/>
              </a:rPr>
              <a:t>had </a:t>
            </a:r>
            <a:r>
              <a:rPr lang="en-US">
                <a:latin typeface="Open Sans"/>
                <a:ea typeface="Open Sans"/>
                <a:cs typeface="Open Sans"/>
              </a:rPr>
              <a:t>no</a:t>
            </a:r>
            <a:r>
              <a:rPr lang="en-US" b="0">
                <a:latin typeface="Open Sans"/>
                <a:ea typeface="Open Sans"/>
                <a:cs typeface="Open Sans"/>
              </a:rPr>
              <a:t> injury/fatality</a:t>
            </a:r>
            <a:endParaRPr lang="en-US" b="0">
              <a:latin typeface="Open Sans"/>
              <a:ea typeface="Open Sans"/>
              <a:cs typeface="Open Sans"/>
              <a:sym typeface="Wingdings" panose="05000000000000000000" pitchFamily="2" charset="2"/>
            </a:endParaRPr>
          </a:p>
          <a:p>
            <a:r>
              <a:rPr lang="en-US" sz="2000" b="0">
                <a:latin typeface="Open Sans"/>
                <a:ea typeface="Open Sans"/>
                <a:cs typeface="Open Sans"/>
              </a:rPr>
              <a:t>Crashes in</a:t>
            </a:r>
            <a:r>
              <a:rPr lang="en-US" sz="2000">
                <a:latin typeface="Open Sans"/>
                <a:ea typeface="Open Sans"/>
                <a:cs typeface="Open Sans"/>
              </a:rPr>
              <a:t> Oregon and Washington</a:t>
            </a:r>
            <a:r>
              <a:rPr lang="en-US" sz="2000" b="0">
                <a:latin typeface="Open Sans"/>
                <a:ea typeface="Open Sans"/>
                <a:cs typeface="Open Sans"/>
              </a:rPr>
              <a:t> were less likely to result in injury/fatality compared to other states (OR = 0.53 and 0.14)</a:t>
            </a:r>
            <a:endParaRPr lang="en-US" sz="2000">
              <a:latin typeface="Open Sans"/>
              <a:ea typeface="Open Sans"/>
              <a:cs typeface="Open Sans"/>
            </a:endParaRPr>
          </a:p>
          <a:p>
            <a:r>
              <a:rPr lang="en-US" sz="2000" b="0">
                <a:latin typeface="Open Sans"/>
                <a:ea typeface="Open Sans"/>
                <a:cs typeface="Open Sans"/>
              </a:rPr>
              <a:t>Crashes on roads with a </a:t>
            </a:r>
            <a:r>
              <a:rPr lang="en-US" sz="2000">
                <a:latin typeface="Open Sans"/>
                <a:ea typeface="Open Sans"/>
                <a:cs typeface="Open Sans"/>
              </a:rPr>
              <a:t>median barrier </a:t>
            </a:r>
            <a:r>
              <a:rPr lang="en-US" sz="2000" b="0">
                <a:latin typeface="Open Sans"/>
                <a:ea typeface="Open Sans"/>
                <a:cs typeface="Open Sans"/>
              </a:rPr>
              <a:t>were less likely to result in injury/fatality (OR = 0.53)</a:t>
            </a:r>
            <a:endParaRPr lang="en-US" sz="2000" b="0"/>
          </a:p>
          <a:p>
            <a:endParaRPr lang="en-US"/>
          </a:p>
          <a:p>
            <a:endParaRPr lang="en-US" sz="1800"/>
          </a:p>
        </p:txBody>
      </p:sp>
      <p:sp>
        <p:nvSpPr>
          <p:cNvPr id="4" name="Title 3"/>
          <p:cNvSpPr>
            <a:spLocks noGrp="1"/>
          </p:cNvSpPr>
          <p:nvPr>
            <p:ph type="title"/>
          </p:nvPr>
        </p:nvSpPr>
        <p:spPr>
          <a:xfrm>
            <a:off x="460375" y="369733"/>
            <a:ext cx="8430962" cy="993775"/>
          </a:xfrm>
        </p:spPr>
        <p:txBody>
          <a:bodyPr lIns="91440" tIns="45720" rIns="91440" bIns="45720" anchor="b"/>
          <a:lstStyle/>
          <a:p>
            <a:r>
              <a:rPr lang="en-US">
                <a:latin typeface="Encode Sans Normal Black"/>
              </a:rPr>
              <a:t>Results – MCMIS Analysis</a:t>
            </a:r>
          </a:p>
        </p:txBody>
      </p:sp>
    </p:spTree>
    <p:extLst>
      <p:ext uri="{BB962C8B-B14F-4D97-AF65-F5344CB8AC3E}">
        <p14:creationId xmlns:p14="http://schemas.microsoft.com/office/powerpoint/2010/main" val="2615636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47922" y="1790699"/>
            <a:ext cx="8407689" cy="2730501"/>
          </a:xfrm>
          <a:prstGeom prst="rect">
            <a:avLst/>
          </a:prstGeom>
        </p:spPr>
        <p:txBody>
          <a:bodyPr lIns="91440" tIns="45720" rIns="91440" bIns="45720" anchor="t"/>
          <a:lstStyle/>
          <a:p>
            <a:pPr>
              <a:spcAft>
                <a:spcPts val="600"/>
              </a:spcAft>
            </a:pPr>
            <a:r>
              <a:rPr lang="en-US" sz="1800">
                <a:latin typeface="Open Sans"/>
                <a:ea typeface="Open Sans"/>
                <a:cs typeface="Open Sans"/>
                <a:sym typeface="Wingdings" panose="05000000000000000000" pitchFamily="2" charset="2"/>
              </a:rPr>
              <a:t>Results indicate higher incidence of crashes resulting in injury/fatality in Idaho and Montana</a:t>
            </a:r>
            <a:endParaRPr lang="en-US" sz="1800">
              <a:latin typeface="Open Sans"/>
              <a:ea typeface="Open Sans"/>
              <a:cs typeface="Open Sans"/>
            </a:endParaRPr>
          </a:p>
          <a:p>
            <a:pPr lvl="1">
              <a:spcAft>
                <a:spcPts val="600"/>
              </a:spcAft>
            </a:pPr>
            <a:r>
              <a:rPr lang="en-US" sz="1600">
                <a:latin typeface="Open Sans"/>
                <a:ea typeface="Open Sans"/>
                <a:cs typeface="Open Sans"/>
              </a:rPr>
              <a:t>More information and research needed to understand the reason for this</a:t>
            </a:r>
          </a:p>
          <a:p>
            <a:pPr>
              <a:spcAft>
                <a:spcPts val="600"/>
              </a:spcAft>
            </a:pPr>
            <a:r>
              <a:rPr lang="en-US" sz="1800">
                <a:sym typeface="Wingdings" panose="05000000000000000000" pitchFamily="2" charset="2"/>
              </a:rPr>
              <a:t>Weather, light condition, time of day, and # of employees were </a:t>
            </a:r>
            <a:br>
              <a:rPr lang="en-US" sz="1800">
                <a:sym typeface="Wingdings" panose="05000000000000000000" pitchFamily="2" charset="2"/>
              </a:rPr>
            </a:br>
            <a:r>
              <a:rPr lang="en-US" sz="1800">
                <a:sym typeface="Wingdings" panose="05000000000000000000" pitchFamily="2" charset="2"/>
              </a:rPr>
              <a:t>not significant</a:t>
            </a:r>
          </a:p>
          <a:p>
            <a:pPr>
              <a:spcAft>
                <a:spcPts val="600"/>
              </a:spcAft>
            </a:pPr>
            <a:r>
              <a:rPr lang="en-US" sz="1800">
                <a:latin typeface="Open Sans"/>
                <a:ea typeface="Open Sans"/>
                <a:cs typeface="Open Sans"/>
              </a:rPr>
              <a:t>Data restricted to environmental/physical factors</a:t>
            </a:r>
          </a:p>
          <a:p>
            <a:pPr lvl="1">
              <a:spcAft>
                <a:spcPts val="600"/>
              </a:spcAft>
            </a:pPr>
            <a:r>
              <a:rPr lang="en-US" sz="1600">
                <a:latin typeface="Open Sans"/>
                <a:ea typeface="Open Sans"/>
                <a:cs typeface="Open Sans"/>
              </a:rPr>
              <a:t>No information on drivers, speed, etc.</a:t>
            </a:r>
            <a:endParaRPr lang="en-US" sz="1600"/>
          </a:p>
        </p:txBody>
      </p:sp>
      <p:sp>
        <p:nvSpPr>
          <p:cNvPr id="5" name="Title 4"/>
          <p:cNvSpPr>
            <a:spLocks noGrp="1"/>
          </p:cNvSpPr>
          <p:nvPr>
            <p:ph type="title"/>
          </p:nvPr>
        </p:nvSpPr>
        <p:spPr>
          <a:xfrm>
            <a:off x="454149" y="236090"/>
            <a:ext cx="8184662" cy="993775"/>
          </a:xfrm>
        </p:spPr>
        <p:txBody>
          <a:bodyPr/>
          <a:lstStyle/>
          <a:p>
            <a:r>
              <a:rPr lang="en-US"/>
              <a:t>Discussion - </a:t>
            </a:r>
            <a:r>
              <a:rPr lang="en-US">
                <a:latin typeface="Encode Sans Normal Black"/>
              </a:rPr>
              <a:t>MCMIS Analysis</a:t>
            </a:r>
            <a:endParaRPr lang="en-US"/>
          </a:p>
        </p:txBody>
      </p:sp>
    </p:spTree>
    <p:extLst>
      <p:ext uri="{BB962C8B-B14F-4D97-AF65-F5344CB8AC3E}">
        <p14:creationId xmlns:p14="http://schemas.microsoft.com/office/powerpoint/2010/main" val="884580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615ED5-96ED-126A-F74A-62CC27091A41}"/>
              </a:ext>
            </a:extLst>
          </p:cNvPr>
          <p:cNvSpPr>
            <a:spLocks noGrp="1"/>
          </p:cNvSpPr>
          <p:nvPr>
            <p:ph type="body" sz="quarter" idx="11"/>
          </p:nvPr>
        </p:nvSpPr>
        <p:spPr>
          <a:xfrm>
            <a:off x="447923" y="1582956"/>
            <a:ext cx="8372520" cy="2967942"/>
          </a:xfrm>
        </p:spPr>
        <p:txBody>
          <a:bodyPr/>
          <a:lstStyle/>
          <a:p>
            <a:pPr marL="0" indent="0">
              <a:buNone/>
            </a:pPr>
            <a:r>
              <a:rPr lang="en-US" sz="1800" b="0" i="1">
                <a:solidFill>
                  <a:schemeClr val="tx1"/>
                </a:solidFill>
                <a:effectLst/>
                <a:latin typeface="Calibri" panose="020F0502020204030204" pitchFamily="34" charset="0"/>
              </a:rPr>
              <a:t>We've tried to get the mills to change their unloading hours. This would make a huge difference...</a:t>
            </a:r>
            <a:r>
              <a:rPr lang="en-US" sz="1800" b="0" i="1">
                <a:solidFill>
                  <a:schemeClr val="tx1"/>
                </a:solidFill>
                <a:latin typeface="Calibri" panose="020F0502020204030204" pitchFamily="34" charset="0"/>
              </a:rPr>
              <a:t>. </a:t>
            </a:r>
            <a:r>
              <a:rPr lang="en-US" sz="1800" b="0" i="1">
                <a:solidFill>
                  <a:schemeClr val="tx1"/>
                </a:solidFill>
                <a:effectLst/>
                <a:latin typeface="Calibri" panose="020F0502020204030204" pitchFamily="34" charset="0"/>
              </a:rPr>
              <a:t>some of them were starting to unload at 4, 5 in the morning…They can get more sleep and be in sync with the rest of the community and the rest of their family.</a:t>
            </a:r>
          </a:p>
          <a:p>
            <a:pPr marL="0" indent="0">
              <a:buNone/>
            </a:pPr>
            <a:endParaRPr lang="en-US" sz="600">
              <a:solidFill>
                <a:schemeClr val="tx1"/>
              </a:solidFill>
            </a:endParaRPr>
          </a:p>
          <a:p>
            <a:pPr marL="0" indent="0">
              <a:buNone/>
            </a:pPr>
            <a:r>
              <a:rPr lang="en-US" sz="1800" b="0" i="1">
                <a:solidFill>
                  <a:schemeClr val="tx1"/>
                </a:solidFill>
                <a:effectLst/>
                <a:latin typeface="Calibri" panose="020F0502020204030204" pitchFamily="34" charset="0"/>
              </a:rPr>
              <a:t>…these haul rates suck. So why not just come out in the open and say, "I like you, buddy and I love to help you out, but your haul rates are such that I won't be hauling for you unless you bump up your rates.</a:t>
            </a:r>
          </a:p>
          <a:p>
            <a:pPr marL="0" indent="0">
              <a:buNone/>
            </a:pPr>
            <a:endParaRPr lang="en-US" sz="600" b="0" i="1">
              <a:solidFill>
                <a:schemeClr val="tx1"/>
              </a:solidFill>
              <a:effectLst/>
              <a:latin typeface="Calibri" panose="020F0502020204030204" pitchFamily="34" charset="0"/>
            </a:endParaRPr>
          </a:p>
          <a:p>
            <a:pPr marL="0" indent="0">
              <a:buNone/>
            </a:pPr>
            <a:r>
              <a:rPr lang="en-US" sz="1800" b="0" i="1">
                <a:solidFill>
                  <a:schemeClr val="tx1"/>
                </a:solidFill>
                <a:effectLst/>
                <a:latin typeface="Calibri" panose="020F0502020204030204" pitchFamily="34" charset="0"/>
              </a:rPr>
              <a:t>...[A] group of truckers that were delivering one of the sawmills were able to collaborate together, cooperate together, and basically ease up enough. And then with that, asking the sawmill to say, "Hey, this is how many trips we can get." And so they eased up.</a:t>
            </a:r>
          </a:p>
          <a:p>
            <a:pPr marL="0" indent="0">
              <a:buNone/>
            </a:pPr>
            <a:endParaRPr lang="en-US" sz="1800" b="0" i="1">
              <a:solidFill>
                <a:schemeClr val="tx1"/>
              </a:solidFill>
              <a:latin typeface="Calibri" panose="020F0502020204030204" pitchFamily="34" charset="0"/>
            </a:endParaRPr>
          </a:p>
          <a:p>
            <a:pPr marL="0" indent="0">
              <a:buNone/>
            </a:pPr>
            <a:endParaRPr lang="en-US" sz="1800" i="1">
              <a:solidFill>
                <a:schemeClr val="tx1"/>
              </a:solidFill>
            </a:endParaRPr>
          </a:p>
        </p:txBody>
      </p:sp>
      <p:sp>
        <p:nvSpPr>
          <p:cNvPr id="3" name="Title 2">
            <a:extLst>
              <a:ext uri="{FF2B5EF4-FFF2-40B4-BE49-F238E27FC236}">
                <a16:creationId xmlns:a16="http://schemas.microsoft.com/office/drawing/2014/main" id="{7AB4A76E-577F-7492-CFB2-C5A5D7861BC9}"/>
              </a:ext>
            </a:extLst>
          </p:cNvPr>
          <p:cNvSpPr>
            <a:spLocks noGrp="1"/>
          </p:cNvSpPr>
          <p:nvPr>
            <p:ph type="title"/>
          </p:nvPr>
        </p:nvSpPr>
        <p:spPr/>
        <p:txBody>
          <a:bodyPr/>
          <a:lstStyle/>
          <a:p>
            <a:r>
              <a:rPr lang="en-US"/>
              <a:t>Discussion – Industry Support</a:t>
            </a:r>
            <a:br>
              <a:rPr lang="en-US"/>
            </a:br>
            <a:r>
              <a:rPr lang="en-US"/>
              <a:t>- long days/long travel and fair rates</a:t>
            </a:r>
          </a:p>
        </p:txBody>
      </p:sp>
    </p:spTree>
    <p:extLst>
      <p:ext uri="{BB962C8B-B14F-4D97-AF65-F5344CB8AC3E}">
        <p14:creationId xmlns:p14="http://schemas.microsoft.com/office/powerpoint/2010/main" val="3798107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2156" y="1516673"/>
            <a:ext cx="6889994" cy="2110154"/>
          </a:xfrm>
          <a:prstGeom prst="rect">
            <a:avLst/>
          </a:prstGeom>
        </p:spPr>
        <p:txBody>
          <a:bodyPr/>
          <a:lstStyle/>
          <a:p>
            <a:pPr marL="0" indent="0">
              <a:buNone/>
            </a:pPr>
            <a:endParaRPr lang="en-US" sz="2800" dirty="0"/>
          </a:p>
          <a:p>
            <a:pPr marL="0" indent="0">
              <a:buNone/>
            </a:pPr>
            <a:endParaRPr lang="en-US" sz="2800" dirty="0"/>
          </a:p>
          <a:p>
            <a:pPr marL="0" indent="0">
              <a:buNone/>
            </a:pPr>
            <a:r>
              <a:rPr lang="en-US" sz="2800" b="1" i="1" dirty="0">
                <a:solidFill>
                  <a:schemeClr val="tx1"/>
                </a:solidFill>
                <a:effectLst/>
                <a:latin typeface="Merriweather" panose="00000500000000000000" pitchFamily="2" charset="0"/>
              </a:rPr>
              <a:t>				Does talking the talk matter?</a:t>
            </a:r>
          </a:p>
          <a:p>
            <a:pPr marL="0" indent="0">
              <a:buNone/>
            </a:pPr>
            <a:endParaRPr lang="en-US" sz="2800" b="1" i="1" dirty="0">
              <a:solidFill>
                <a:schemeClr val="tx1"/>
              </a:solidFill>
              <a:effectLst/>
              <a:latin typeface="Merriweather" panose="00000500000000000000" pitchFamily="2" charset="0"/>
            </a:endParaRPr>
          </a:p>
        </p:txBody>
      </p:sp>
      <p:sp>
        <p:nvSpPr>
          <p:cNvPr id="5" name="Title 4"/>
          <p:cNvSpPr>
            <a:spLocks noGrp="1"/>
          </p:cNvSpPr>
          <p:nvPr>
            <p:ph type="title"/>
          </p:nvPr>
        </p:nvSpPr>
        <p:spPr>
          <a:xfrm>
            <a:off x="460375" y="299394"/>
            <a:ext cx="8184662" cy="993775"/>
          </a:xfrm>
        </p:spPr>
        <p:txBody>
          <a:bodyPr/>
          <a:lstStyle/>
          <a:p>
            <a:r>
              <a:rPr lang="en-US"/>
              <a:t>Discussion - Safety Communication &amp; Leadership  </a:t>
            </a:r>
          </a:p>
        </p:txBody>
      </p:sp>
    </p:spTree>
    <p:extLst>
      <p:ext uri="{BB962C8B-B14F-4D97-AF65-F5344CB8AC3E}">
        <p14:creationId xmlns:p14="http://schemas.microsoft.com/office/powerpoint/2010/main" val="1609602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633063" y="1684017"/>
            <a:ext cx="3821622" cy="2730501"/>
          </a:xfrm>
          <a:prstGeom prst="rect">
            <a:avLst/>
          </a:prstGeom>
        </p:spPr>
        <p:txBody>
          <a:bodyPr/>
          <a:lstStyle/>
          <a:p>
            <a:pPr marL="0" indent="0">
              <a:buNone/>
            </a:pPr>
            <a:r>
              <a:rPr lang="en-US" sz="2000" b="0" i="1">
                <a:solidFill>
                  <a:schemeClr val="tx1"/>
                </a:solidFill>
                <a:effectLst/>
                <a:latin typeface="Calibri" panose="020F0502020204030204" pitchFamily="34" charset="0"/>
              </a:rPr>
              <a:t>One thing that I get that I think some other log truckers don't get is more variety, where I get to run the log loader sometimes or help out running the dozer. I think other guys don't get that as much, and I do enjoy that, being able to have some variety.</a:t>
            </a:r>
            <a:endParaRPr lang="en-US" sz="2000" i="1">
              <a:solidFill>
                <a:schemeClr val="tx1"/>
              </a:solidFill>
            </a:endParaRPr>
          </a:p>
          <a:p>
            <a:pPr marL="0" indent="0">
              <a:buNone/>
            </a:pPr>
            <a:endParaRPr lang="en-US" sz="2200"/>
          </a:p>
        </p:txBody>
      </p:sp>
      <p:sp>
        <p:nvSpPr>
          <p:cNvPr id="5" name="Title 4"/>
          <p:cNvSpPr>
            <a:spLocks noGrp="1"/>
          </p:cNvSpPr>
          <p:nvPr>
            <p:ph type="title"/>
          </p:nvPr>
        </p:nvSpPr>
        <p:spPr>
          <a:xfrm>
            <a:off x="447923" y="186853"/>
            <a:ext cx="8184662" cy="993775"/>
          </a:xfrm>
        </p:spPr>
        <p:txBody>
          <a:bodyPr/>
          <a:lstStyle/>
          <a:p>
            <a:r>
              <a:rPr lang="en-US" dirty="0"/>
              <a:t>Employer-level Safety Solutions</a:t>
            </a:r>
          </a:p>
        </p:txBody>
      </p:sp>
      <p:sp>
        <p:nvSpPr>
          <p:cNvPr id="7" name="Text Placeholder 2">
            <a:extLst>
              <a:ext uri="{FF2B5EF4-FFF2-40B4-BE49-F238E27FC236}">
                <a16:creationId xmlns:a16="http://schemas.microsoft.com/office/drawing/2014/main" id="{FC00999A-A308-4278-AD17-25EB1AB2F32C}"/>
              </a:ext>
            </a:extLst>
          </p:cNvPr>
          <p:cNvSpPr txBox="1">
            <a:spLocks/>
          </p:cNvSpPr>
          <p:nvPr/>
        </p:nvSpPr>
        <p:spPr>
          <a:xfrm>
            <a:off x="4744236" y="1768423"/>
            <a:ext cx="3821622" cy="2730501"/>
          </a:xfrm>
          <a:prstGeom prst="rect">
            <a:avLst/>
          </a:prstGeom>
        </p:spPr>
        <p:txBody>
          <a:bodyPr/>
          <a:lstStyle>
            <a:lvl1pPr marL="342900" indent="-342900" algn="l" defTabSz="457200" rtl="0" eaLnBrk="1" latinLnBrk="0" hangingPunct="1">
              <a:spcBef>
                <a:spcPct val="20000"/>
              </a:spcBef>
              <a:buFont typeface="Lucida Grande"/>
              <a:buChar char="&gt;"/>
              <a:defRPr sz="2400" b="1" i="0" kern="1200" baseline="0">
                <a:solidFill>
                  <a:schemeClr val="tx2"/>
                </a:solidFill>
                <a:latin typeface="Open Sans" charset="0"/>
                <a:ea typeface="Open Sans" charset="0"/>
                <a:cs typeface="Open Sans" charset="0"/>
              </a:defRPr>
            </a:lvl1pPr>
            <a:lvl2pPr marL="742950" indent="-285750" algn="l" defTabSz="457200" rtl="0" eaLnBrk="1" latinLnBrk="0" hangingPunct="1">
              <a:spcBef>
                <a:spcPct val="20000"/>
              </a:spcBef>
              <a:buFont typeface="Arial"/>
              <a:buChar char="–"/>
              <a:defRPr sz="2000" b="1" i="0" kern="1200" baseline="0">
                <a:solidFill>
                  <a:schemeClr val="tx2"/>
                </a:solidFill>
                <a:latin typeface="Open Sans" charset="0"/>
                <a:ea typeface="Open Sans" charset="0"/>
                <a:cs typeface="Open Sans" charset="0"/>
              </a:defRPr>
            </a:lvl2pPr>
            <a:lvl3pPr marL="1143000" indent="-228600" algn="l" defTabSz="457200" rtl="0" eaLnBrk="1" latinLnBrk="0" hangingPunct="1">
              <a:spcBef>
                <a:spcPct val="20000"/>
              </a:spcBef>
              <a:buSzPct val="100000"/>
              <a:buFont typeface="Lucida Grande"/>
              <a:buChar char="&gt;"/>
              <a:defRPr sz="1800" b="1" i="0" kern="1200" baseline="0">
                <a:solidFill>
                  <a:schemeClr val="tx2"/>
                </a:solidFill>
                <a:latin typeface="Open Sans" charset="0"/>
                <a:ea typeface="Open Sans" charset="0"/>
                <a:cs typeface="Open Sans" charset="0"/>
              </a:defRPr>
            </a:lvl3pPr>
            <a:lvl4pPr marL="1600200" indent="-228600" algn="l" defTabSz="457200" rtl="0" eaLnBrk="1" latinLnBrk="0" hangingPunct="1">
              <a:spcBef>
                <a:spcPct val="20000"/>
              </a:spcBef>
              <a:buFont typeface="Arial"/>
              <a:buChar char="–"/>
              <a:defRPr sz="1600" b="1" i="0" kern="1200" baseline="0">
                <a:solidFill>
                  <a:schemeClr val="tx2"/>
                </a:solidFill>
                <a:latin typeface="Open Sans" charset="0"/>
                <a:ea typeface="Open Sans" charset="0"/>
                <a:cs typeface="Open Sans" charset="0"/>
              </a:defRPr>
            </a:lvl4pPr>
            <a:lvl5pPr marL="2057400" indent="-228600" algn="l" defTabSz="457200" rtl="0" eaLnBrk="1" latinLnBrk="0" hangingPunct="1">
              <a:spcBef>
                <a:spcPct val="20000"/>
              </a:spcBef>
              <a:buFont typeface="Lucida Grande"/>
              <a:buChar char="&gt;"/>
              <a:defRPr sz="1400" b="1" i="0" kern="1200" baseline="0">
                <a:solidFill>
                  <a:schemeClr val="tx2"/>
                </a:solidFill>
                <a:latin typeface="Open Sans" charset="0"/>
                <a:ea typeface="Open Sans" charset="0"/>
                <a:cs typeface="Open San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endParaRPr lang="en-US" sz="2200"/>
          </a:p>
        </p:txBody>
      </p:sp>
      <p:sp>
        <p:nvSpPr>
          <p:cNvPr id="8" name="Text Placeholder 2">
            <a:extLst>
              <a:ext uri="{FF2B5EF4-FFF2-40B4-BE49-F238E27FC236}">
                <a16:creationId xmlns:a16="http://schemas.microsoft.com/office/drawing/2014/main" id="{65E34852-DF1C-48B2-8ADE-596276925AB6}"/>
              </a:ext>
            </a:extLst>
          </p:cNvPr>
          <p:cNvSpPr txBox="1">
            <a:spLocks/>
          </p:cNvSpPr>
          <p:nvPr/>
        </p:nvSpPr>
        <p:spPr>
          <a:xfrm>
            <a:off x="447923" y="1686945"/>
            <a:ext cx="3821622" cy="2730501"/>
          </a:xfrm>
          <a:prstGeom prst="rect">
            <a:avLst/>
          </a:prstGeom>
        </p:spPr>
        <p:txBody>
          <a:bodyPr lIns="91440" tIns="45720" rIns="91440" bIns="45720" anchor="t"/>
          <a:lstStyle>
            <a:lvl1pPr marL="342900" indent="-342900" algn="l" defTabSz="457200" rtl="0" eaLnBrk="1" latinLnBrk="0" hangingPunct="1">
              <a:spcBef>
                <a:spcPct val="20000"/>
              </a:spcBef>
              <a:buFont typeface="Lucida Grande"/>
              <a:buChar char="&gt;"/>
              <a:defRPr sz="2400" b="1" i="0" kern="1200" baseline="0">
                <a:solidFill>
                  <a:schemeClr val="tx2"/>
                </a:solidFill>
                <a:latin typeface="Open Sans" charset="0"/>
                <a:ea typeface="Open Sans" charset="0"/>
                <a:cs typeface="Open Sans" charset="0"/>
              </a:defRPr>
            </a:lvl1pPr>
            <a:lvl2pPr marL="742950" indent="-285750" algn="l" defTabSz="457200" rtl="0" eaLnBrk="1" latinLnBrk="0" hangingPunct="1">
              <a:spcBef>
                <a:spcPct val="20000"/>
              </a:spcBef>
              <a:buFont typeface="Arial"/>
              <a:buChar char="–"/>
              <a:defRPr sz="2000" b="1" i="0" kern="1200" baseline="0">
                <a:solidFill>
                  <a:schemeClr val="tx2"/>
                </a:solidFill>
                <a:latin typeface="Open Sans" charset="0"/>
                <a:ea typeface="Open Sans" charset="0"/>
                <a:cs typeface="Open Sans" charset="0"/>
              </a:defRPr>
            </a:lvl2pPr>
            <a:lvl3pPr marL="1143000" indent="-228600" algn="l" defTabSz="457200" rtl="0" eaLnBrk="1" latinLnBrk="0" hangingPunct="1">
              <a:spcBef>
                <a:spcPct val="20000"/>
              </a:spcBef>
              <a:buSzPct val="100000"/>
              <a:buFont typeface="Lucida Grande"/>
              <a:buChar char="&gt;"/>
              <a:defRPr sz="1800" b="1" i="0" kern="1200" baseline="0">
                <a:solidFill>
                  <a:schemeClr val="tx2"/>
                </a:solidFill>
                <a:latin typeface="Open Sans" charset="0"/>
                <a:ea typeface="Open Sans" charset="0"/>
                <a:cs typeface="Open Sans" charset="0"/>
              </a:defRPr>
            </a:lvl3pPr>
            <a:lvl4pPr marL="1600200" indent="-228600" algn="l" defTabSz="457200" rtl="0" eaLnBrk="1" latinLnBrk="0" hangingPunct="1">
              <a:spcBef>
                <a:spcPct val="20000"/>
              </a:spcBef>
              <a:buFont typeface="Arial"/>
              <a:buChar char="–"/>
              <a:defRPr sz="1600" b="1" i="0" kern="1200" baseline="0">
                <a:solidFill>
                  <a:schemeClr val="tx2"/>
                </a:solidFill>
                <a:latin typeface="Open Sans" charset="0"/>
                <a:ea typeface="Open Sans" charset="0"/>
                <a:cs typeface="Open Sans" charset="0"/>
              </a:defRPr>
            </a:lvl4pPr>
            <a:lvl5pPr marL="2057400" indent="-228600" algn="l" defTabSz="457200" rtl="0" eaLnBrk="1" latinLnBrk="0" hangingPunct="1">
              <a:spcBef>
                <a:spcPct val="20000"/>
              </a:spcBef>
              <a:buFont typeface="Lucida Grande"/>
              <a:buChar char="&gt;"/>
              <a:defRPr sz="1400" b="1" i="0" kern="1200" baseline="0">
                <a:solidFill>
                  <a:schemeClr val="tx2"/>
                </a:solidFill>
                <a:latin typeface="Open Sans" charset="0"/>
                <a:ea typeface="Open Sans" charset="0"/>
                <a:cs typeface="Open San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US" sz="2000" b="0" i="1" dirty="0">
                <a:solidFill>
                  <a:schemeClr val="tx1"/>
                </a:solidFill>
                <a:effectLst/>
                <a:latin typeface="Calibri"/>
                <a:ea typeface="Open Sans"/>
                <a:cs typeface="Open Sans"/>
              </a:rPr>
              <a:t> If we don't feel something's safe, we're more than welcome to say, "That's not safe." We're expected to come up with a way to do it </a:t>
            </a:r>
            <a:r>
              <a:rPr lang="en-US" sz="2000" b="0" i="1" dirty="0">
                <a:solidFill>
                  <a:schemeClr val="tx1"/>
                </a:solidFill>
                <a:latin typeface="Calibri"/>
                <a:ea typeface="Open Sans"/>
                <a:cs typeface="Open Sans"/>
              </a:rPr>
              <a:t>safely</a:t>
            </a:r>
            <a:r>
              <a:rPr lang="en-US" sz="2000" b="0" i="1" dirty="0">
                <a:solidFill>
                  <a:schemeClr val="tx1"/>
                </a:solidFill>
                <a:effectLst/>
                <a:latin typeface="Calibri"/>
                <a:ea typeface="Open Sans"/>
                <a:cs typeface="Open Sans"/>
              </a:rPr>
              <a:t>. We're still expected to do the job, but we're welcome to seek a better way to do it.</a:t>
            </a:r>
            <a:endParaRPr lang="en-US" sz="2000" i="1" dirty="0">
              <a:solidFill>
                <a:schemeClr val="tx1"/>
              </a:solidFill>
              <a:latin typeface="Calibri"/>
              <a:ea typeface="Open Sans"/>
              <a:cs typeface="Open Sans"/>
            </a:endParaRPr>
          </a:p>
        </p:txBody>
      </p:sp>
    </p:spTree>
    <p:extLst>
      <p:ext uri="{BB962C8B-B14F-4D97-AF65-F5344CB8AC3E}">
        <p14:creationId xmlns:p14="http://schemas.microsoft.com/office/powerpoint/2010/main" val="271605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615ED5-96ED-126A-F74A-62CC27091A41}"/>
              </a:ext>
            </a:extLst>
          </p:cNvPr>
          <p:cNvSpPr>
            <a:spLocks noGrp="1"/>
          </p:cNvSpPr>
          <p:nvPr>
            <p:ph type="body" sz="quarter" idx="11"/>
          </p:nvPr>
        </p:nvSpPr>
        <p:spPr>
          <a:xfrm>
            <a:off x="447923" y="1582956"/>
            <a:ext cx="8197114" cy="2365901"/>
          </a:xfrm>
        </p:spPr>
        <p:txBody>
          <a:bodyPr lIns="91440" tIns="45720" rIns="91440" bIns="45720" anchor="t"/>
          <a:lstStyle/>
          <a:p>
            <a:r>
              <a:rPr lang="en-US" sz="1800" dirty="0">
                <a:latin typeface="Open Sans"/>
                <a:ea typeface="Open Sans"/>
                <a:cs typeface="Open Sans"/>
              </a:rPr>
              <a:t>Prioritize sleep (7-8 hours)</a:t>
            </a:r>
          </a:p>
          <a:p>
            <a:r>
              <a:rPr lang="en-US" sz="1800" dirty="0">
                <a:latin typeface="Open Sans"/>
                <a:ea typeface="Open Sans"/>
                <a:cs typeface="Open Sans"/>
              </a:rPr>
              <a:t>Consistent routine</a:t>
            </a:r>
          </a:p>
          <a:p>
            <a:r>
              <a:rPr lang="en-US" sz="1800" dirty="0">
                <a:latin typeface="Open Sans"/>
                <a:ea typeface="Open Sans"/>
                <a:cs typeface="Open Sans"/>
              </a:rPr>
              <a:t>Recognize signs of tiredness</a:t>
            </a:r>
          </a:p>
          <a:p>
            <a:r>
              <a:rPr lang="en-US" sz="1800" dirty="0">
                <a:latin typeface="Open Sans"/>
                <a:ea typeface="Open Sans"/>
                <a:cs typeface="Open Sans"/>
              </a:rPr>
              <a:t>Strategic caffeine use</a:t>
            </a:r>
          </a:p>
          <a:p>
            <a:r>
              <a:rPr lang="en-US" sz="1800" dirty="0">
                <a:latin typeface="Open Sans"/>
                <a:ea typeface="Open Sans"/>
                <a:cs typeface="Open Sans"/>
              </a:rPr>
              <a:t>Take a rest</a:t>
            </a:r>
          </a:p>
          <a:p>
            <a:r>
              <a:rPr lang="en-US" sz="1800" dirty="0">
                <a:latin typeface="Open Sans"/>
                <a:ea typeface="Open Sans"/>
                <a:cs typeface="Open Sans"/>
              </a:rPr>
              <a:t>Nap 20-30 min!</a:t>
            </a:r>
          </a:p>
          <a:p>
            <a:r>
              <a:rPr lang="en-US" sz="1800" dirty="0">
                <a:latin typeface="Open Sans"/>
                <a:ea typeface="Open Sans"/>
                <a:cs typeface="Open Sans"/>
              </a:rPr>
              <a:t>Physical activity</a:t>
            </a:r>
          </a:p>
          <a:p>
            <a:r>
              <a:rPr lang="en-US" sz="1800" dirty="0">
                <a:latin typeface="Open Sans"/>
                <a:ea typeface="Open Sans"/>
                <a:cs typeface="Open Sans"/>
              </a:rPr>
              <a:t>Bright light</a:t>
            </a:r>
          </a:p>
          <a:p>
            <a:r>
              <a:rPr lang="en-US" sz="1800" dirty="0">
                <a:latin typeface="Open Sans"/>
                <a:ea typeface="Open Sans"/>
                <a:cs typeface="Open Sans"/>
              </a:rPr>
              <a:t>Noise</a:t>
            </a:r>
          </a:p>
          <a:p>
            <a:endParaRPr lang="en-US" sz="1800"/>
          </a:p>
        </p:txBody>
      </p:sp>
      <p:sp>
        <p:nvSpPr>
          <p:cNvPr id="3" name="Title 2">
            <a:extLst>
              <a:ext uri="{FF2B5EF4-FFF2-40B4-BE49-F238E27FC236}">
                <a16:creationId xmlns:a16="http://schemas.microsoft.com/office/drawing/2014/main" id="{7AB4A76E-577F-7492-CFB2-C5A5D7861BC9}"/>
              </a:ext>
            </a:extLst>
          </p:cNvPr>
          <p:cNvSpPr>
            <a:spLocks noGrp="1"/>
          </p:cNvSpPr>
          <p:nvPr>
            <p:ph type="title"/>
          </p:nvPr>
        </p:nvSpPr>
        <p:spPr>
          <a:xfrm>
            <a:off x="447923" y="200867"/>
            <a:ext cx="8197114" cy="993775"/>
          </a:xfrm>
        </p:spPr>
        <p:txBody>
          <a:bodyPr/>
          <a:lstStyle/>
          <a:p>
            <a:r>
              <a:rPr lang="en-US"/>
              <a:t>Fatigue Management</a:t>
            </a:r>
          </a:p>
        </p:txBody>
      </p:sp>
      <p:pic>
        <p:nvPicPr>
          <p:cNvPr id="7" name="Picture 6">
            <a:extLst>
              <a:ext uri="{FF2B5EF4-FFF2-40B4-BE49-F238E27FC236}">
                <a16:creationId xmlns:a16="http://schemas.microsoft.com/office/drawing/2014/main" id="{566B622A-C68E-4DEE-9FC6-09A83D25AE3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43874" y="246630"/>
            <a:ext cx="3859382" cy="4650239"/>
          </a:xfrm>
          <a:prstGeom prst="rect">
            <a:avLst/>
          </a:prstGeom>
        </p:spPr>
      </p:pic>
    </p:spTree>
    <p:extLst>
      <p:ext uri="{BB962C8B-B14F-4D97-AF65-F5344CB8AC3E}">
        <p14:creationId xmlns:p14="http://schemas.microsoft.com/office/powerpoint/2010/main" val="1556750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47923" y="1649294"/>
            <a:ext cx="8599824" cy="2730501"/>
          </a:xfrm>
          <a:prstGeom prst="rect">
            <a:avLst/>
          </a:prstGeom>
        </p:spPr>
        <p:txBody>
          <a:bodyPr/>
          <a:lstStyle/>
          <a:p>
            <a:r>
              <a:rPr lang="en-US"/>
              <a:t>Expand analysis to other logging regions and data</a:t>
            </a:r>
          </a:p>
          <a:p>
            <a:r>
              <a:rPr lang="en-US"/>
              <a:t>Fatigue management training</a:t>
            </a:r>
          </a:p>
          <a:p>
            <a:r>
              <a:rPr lang="en-US"/>
              <a:t>Share the message </a:t>
            </a:r>
          </a:p>
          <a:p>
            <a:pPr lvl="1"/>
            <a:r>
              <a:rPr lang="en-US"/>
              <a:t>High job satisfaction!</a:t>
            </a:r>
          </a:p>
          <a:p>
            <a:pPr lvl="1"/>
            <a:r>
              <a:rPr lang="en-US"/>
              <a:t>Need industry solutions for long hours / haul rates</a:t>
            </a:r>
          </a:p>
        </p:txBody>
      </p:sp>
      <p:sp>
        <p:nvSpPr>
          <p:cNvPr id="5" name="Title 4"/>
          <p:cNvSpPr>
            <a:spLocks noGrp="1"/>
          </p:cNvSpPr>
          <p:nvPr>
            <p:ph type="title"/>
          </p:nvPr>
        </p:nvSpPr>
        <p:spPr>
          <a:xfrm>
            <a:off x="479669" y="195843"/>
            <a:ext cx="8184662" cy="993775"/>
          </a:xfrm>
        </p:spPr>
        <p:txBody>
          <a:bodyPr/>
          <a:lstStyle/>
          <a:p>
            <a:r>
              <a:rPr lang="en-US"/>
              <a:t>Next Steps</a:t>
            </a:r>
          </a:p>
        </p:txBody>
      </p:sp>
    </p:spTree>
    <p:extLst>
      <p:ext uri="{BB962C8B-B14F-4D97-AF65-F5344CB8AC3E}">
        <p14:creationId xmlns:p14="http://schemas.microsoft.com/office/powerpoint/2010/main" val="1843778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96061" y="1694240"/>
            <a:ext cx="5095040" cy="2365901"/>
          </a:xfrm>
          <a:prstGeom prst="rect">
            <a:avLst/>
          </a:prstGeom>
        </p:spPr>
        <p:txBody>
          <a:bodyPr/>
          <a:lstStyle/>
          <a:p>
            <a:pPr marL="0" indent="0">
              <a:spcAft>
                <a:spcPts val="600"/>
              </a:spcAft>
              <a:buNone/>
            </a:pPr>
            <a:r>
              <a:rPr lang="en-US" sz="1800"/>
              <a:t>Stan Leach, Idaho Logging Safety Program </a:t>
            </a:r>
          </a:p>
          <a:p>
            <a:pPr marL="0" indent="0">
              <a:spcAft>
                <a:spcPts val="600"/>
              </a:spcAft>
              <a:buNone/>
            </a:pPr>
            <a:r>
              <a:rPr lang="en-US" sz="1800"/>
              <a:t>Steve Barham, Assoc. Logging Contractors</a:t>
            </a:r>
          </a:p>
          <a:p>
            <a:pPr marL="0" indent="0">
              <a:spcAft>
                <a:spcPts val="600"/>
              </a:spcAft>
              <a:buNone/>
            </a:pPr>
            <a:r>
              <a:rPr lang="en-US" sz="1800"/>
              <a:t>John Graham, Assoc. Loggers Exchange</a:t>
            </a:r>
          </a:p>
          <a:p>
            <a:pPr marL="0" indent="0">
              <a:spcAft>
                <a:spcPts val="600"/>
              </a:spcAft>
              <a:buNone/>
            </a:pPr>
            <a:r>
              <a:rPr lang="en-US" sz="1800"/>
              <a:t>Intermountain Logging Conference</a:t>
            </a:r>
          </a:p>
          <a:p>
            <a:pPr marL="0" indent="0">
              <a:spcAft>
                <a:spcPts val="600"/>
              </a:spcAft>
              <a:buNone/>
            </a:pPr>
            <a:r>
              <a:rPr lang="en-US" sz="1800"/>
              <a:t>UW Statistical Consulting Service</a:t>
            </a:r>
          </a:p>
        </p:txBody>
      </p:sp>
      <p:sp>
        <p:nvSpPr>
          <p:cNvPr id="4" name="Title 3"/>
          <p:cNvSpPr>
            <a:spLocks noGrp="1"/>
          </p:cNvSpPr>
          <p:nvPr>
            <p:ph type="title"/>
          </p:nvPr>
        </p:nvSpPr>
        <p:spPr>
          <a:xfrm>
            <a:off x="296061" y="228330"/>
            <a:ext cx="8197114" cy="993775"/>
          </a:xfrm>
        </p:spPr>
        <p:txBody>
          <a:bodyPr/>
          <a:lstStyle/>
          <a:p>
            <a:r>
              <a:rPr lang="en-US"/>
              <a:t>Acknowledgements</a:t>
            </a:r>
          </a:p>
        </p:txBody>
      </p:sp>
      <p:pic>
        <p:nvPicPr>
          <p:cNvPr id="5" name="Picture 4" descr="A picture containing transport&#10;&#10;Description automatically generated">
            <a:extLst>
              <a:ext uri="{FF2B5EF4-FFF2-40B4-BE49-F238E27FC236}">
                <a16:creationId xmlns:a16="http://schemas.microsoft.com/office/drawing/2014/main" id="{37D75422-FB3D-5416-0968-378CD95AC2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643437" y="642938"/>
            <a:ext cx="5143500" cy="3857625"/>
          </a:xfrm>
          <a:prstGeom prst="rect">
            <a:avLst/>
          </a:prstGeom>
        </p:spPr>
      </p:pic>
    </p:spTree>
    <p:extLst>
      <p:ext uri="{BB962C8B-B14F-4D97-AF65-F5344CB8AC3E}">
        <p14:creationId xmlns:p14="http://schemas.microsoft.com/office/powerpoint/2010/main" val="616082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3611A2-BEDB-4B56-89E4-263A3B3445E5}"/>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1745443" y="1519631"/>
            <a:ext cx="6746623" cy="3289724"/>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0B0D369A-B290-4E88-BC45-CCF55CBEE4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8729" y="192743"/>
            <a:ext cx="4706129" cy="1026332"/>
          </a:xfrm>
          <a:prstGeom prst="rect">
            <a:avLst/>
          </a:prstGeom>
        </p:spPr>
      </p:pic>
    </p:spTree>
    <p:extLst>
      <p:ext uri="{BB962C8B-B14F-4D97-AF65-F5344CB8AC3E}">
        <p14:creationId xmlns:p14="http://schemas.microsoft.com/office/powerpoint/2010/main" val="3122712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6F003-679F-8F17-4433-58C8A3F8B6A1}"/>
              </a:ext>
            </a:extLst>
          </p:cNvPr>
          <p:cNvSpPr>
            <a:spLocks noGrp="1"/>
          </p:cNvSpPr>
          <p:nvPr>
            <p:ph type="title"/>
          </p:nvPr>
        </p:nvSpPr>
        <p:spPr/>
        <p:txBody>
          <a:bodyPr/>
          <a:lstStyle/>
          <a:p>
            <a:r>
              <a:rPr lang="en-US"/>
              <a:t>Questions &amp; Ideas?</a:t>
            </a:r>
          </a:p>
        </p:txBody>
      </p:sp>
      <p:pic>
        <p:nvPicPr>
          <p:cNvPr id="5" name="Picture 4">
            <a:extLst>
              <a:ext uri="{FF2B5EF4-FFF2-40B4-BE49-F238E27FC236}">
                <a16:creationId xmlns:a16="http://schemas.microsoft.com/office/drawing/2014/main" id="{3D7814B3-E256-45C3-B269-6847A757B2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2808" y="340534"/>
            <a:ext cx="5117465" cy="1116038"/>
          </a:xfrm>
          <a:prstGeom prst="rect">
            <a:avLst/>
          </a:prstGeom>
        </p:spPr>
      </p:pic>
    </p:spTree>
    <p:extLst>
      <p:ext uri="{BB962C8B-B14F-4D97-AF65-F5344CB8AC3E}">
        <p14:creationId xmlns:p14="http://schemas.microsoft.com/office/powerpoint/2010/main" val="2380651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60375" y="2032198"/>
            <a:ext cx="8696077" cy="2251761"/>
          </a:xfrm>
          <a:prstGeom prst="rect">
            <a:avLst/>
          </a:prstGeom>
        </p:spPr>
        <p:txBody>
          <a:bodyPr/>
          <a:lstStyle/>
          <a:p>
            <a:r>
              <a:rPr lang="en-US" sz="1800"/>
              <a:t>Concern after cluster of log trucking fatalities in Idaho</a:t>
            </a:r>
          </a:p>
          <a:p>
            <a:r>
              <a:rPr lang="en-US" sz="1800"/>
              <a:t>Logging is one of the most dangerous industries</a:t>
            </a:r>
          </a:p>
          <a:p>
            <a:pPr lvl="1"/>
            <a:r>
              <a:rPr lang="en-US" sz="1400"/>
              <a:t>Fatality rate 30x higher than all other US workers</a:t>
            </a:r>
            <a:endParaRPr lang="en-US" sz="1800"/>
          </a:p>
          <a:p>
            <a:r>
              <a:rPr lang="en-US" sz="1800"/>
              <a:t>Fatigue is the leading contributor to transportation accidents</a:t>
            </a:r>
          </a:p>
          <a:p>
            <a:r>
              <a:rPr lang="en-US" sz="1800"/>
              <a:t>Work scheduling and job demands </a:t>
            </a:r>
            <a:r>
              <a:rPr lang="en-US" sz="1800">
                <a:sym typeface="Wingdings" panose="05000000000000000000" pitchFamily="2" charset="2"/>
              </a:rPr>
              <a:t> stress and fatigue</a:t>
            </a:r>
          </a:p>
          <a:p>
            <a:r>
              <a:rPr lang="en-US" sz="1800">
                <a:sym typeface="Wingdings" panose="05000000000000000000" pitchFamily="2" charset="2"/>
              </a:rPr>
              <a:t>Previous research found that fatal log truck accidents are increasing</a:t>
            </a:r>
          </a:p>
          <a:p>
            <a:r>
              <a:rPr lang="en-US" sz="1800">
                <a:sym typeface="Wingdings" panose="05000000000000000000" pitchFamily="2" charset="2"/>
              </a:rPr>
              <a:t>Few specific studies on injury and fatality log truck drivers</a:t>
            </a:r>
            <a:endParaRPr lang="en-US" sz="2000"/>
          </a:p>
        </p:txBody>
      </p:sp>
      <p:sp>
        <p:nvSpPr>
          <p:cNvPr id="4" name="Text Placeholder 3"/>
          <p:cNvSpPr>
            <a:spLocks noGrp="1"/>
          </p:cNvSpPr>
          <p:nvPr>
            <p:ph type="body" sz="quarter" idx="12"/>
          </p:nvPr>
        </p:nvSpPr>
        <p:spPr>
          <a:xfrm>
            <a:off x="460375" y="1574251"/>
            <a:ext cx="8184662" cy="411171"/>
          </a:xfrm>
          <a:prstGeom prst="rect">
            <a:avLst/>
          </a:prstGeom>
        </p:spPr>
        <p:txBody>
          <a:bodyPr/>
          <a:lstStyle/>
          <a:p>
            <a:r>
              <a:rPr lang="en-US"/>
              <a:t>Log truck drivers: a high risk and understudied population</a:t>
            </a:r>
          </a:p>
        </p:txBody>
      </p:sp>
      <p:sp>
        <p:nvSpPr>
          <p:cNvPr id="5" name="Title 4"/>
          <p:cNvSpPr>
            <a:spLocks noGrp="1"/>
          </p:cNvSpPr>
          <p:nvPr>
            <p:ph type="title"/>
          </p:nvPr>
        </p:nvSpPr>
        <p:spPr>
          <a:xfrm>
            <a:off x="460375" y="213317"/>
            <a:ext cx="8184662" cy="993775"/>
          </a:xfrm>
        </p:spPr>
        <p:txBody>
          <a:bodyPr/>
          <a:lstStyle/>
          <a:p>
            <a:r>
              <a:rPr lang="en-US"/>
              <a:t>Background</a:t>
            </a:r>
          </a:p>
        </p:txBody>
      </p:sp>
    </p:spTree>
    <p:extLst>
      <p:ext uri="{BB962C8B-B14F-4D97-AF65-F5344CB8AC3E}">
        <p14:creationId xmlns:p14="http://schemas.microsoft.com/office/powerpoint/2010/main" val="1399137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gs>
            <a:gs pos="51000">
              <a:srgbClr val="4B2E8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PQuestion"/>
          <p:cNvSpPr>
            <a:spLocks noGrp="1"/>
          </p:cNvSpPr>
          <p:nvPr>
            <p:ph type="title"/>
          </p:nvPr>
        </p:nvSpPr>
        <p:spPr>
          <a:xfrm>
            <a:off x="321890" y="365251"/>
            <a:ext cx="8286750" cy="1152922"/>
          </a:xfrm>
        </p:spPr>
        <p:txBody>
          <a:bodyPr>
            <a:noAutofit/>
          </a:bodyPr>
          <a:lstStyle/>
          <a:p>
            <a:r>
              <a:rPr lang="en-US" sz="2400" b="1">
                <a:latin typeface="Arial" charset="0"/>
                <a:ea typeface="Arial" charset="0"/>
                <a:cs typeface="Arial" charset="0"/>
              </a:rPr>
              <a:t>WHAT TRAINING TOPICS WOULD BE MOST USEFUL TO IMPROVE SAFETY? (PRIORITY TOP 3)</a:t>
            </a:r>
            <a:endParaRPr lang="en-US" sz="2400"/>
          </a:p>
        </p:txBody>
      </p:sp>
      <p:graphicFrame>
        <p:nvGraphicFramePr>
          <p:cNvPr id="3" name="Table 2"/>
          <p:cNvGraphicFramePr>
            <a:graphicFrameLocks noGrp="1"/>
          </p:cNvGraphicFramePr>
          <p:nvPr>
            <p:extLst>
              <p:ext uri="{D42A27DB-BD31-4B8C-83A1-F6EECF244321}">
                <p14:modId xmlns:p14="http://schemas.microsoft.com/office/powerpoint/2010/main" val="943933111"/>
              </p:ext>
            </p:extLst>
          </p:nvPr>
        </p:nvGraphicFramePr>
        <p:xfrm>
          <a:off x="535360" y="1420692"/>
          <a:ext cx="7911912" cy="3357557"/>
        </p:xfrm>
        <a:graphic>
          <a:graphicData uri="http://schemas.openxmlformats.org/drawingml/2006/table">
            <a:tbl>
              <a:tblPr firstRow="1" bandRow="1">
                <a:tableStyleId>{69012ECD-51FC-41F1-AA8D-1B2483CD663E}</a:tableStyleId>
              </a:tblPr>
              <a:tblGrid>
                <a:gridCol w="2647389">
                  <a:extLst>
                    <a:ext uri="{9D8B030D-6E8A-4147-A177-3AD203B41FA5}">
                      <a16:colId xmlns:a16="http://schemas.microsoft.com/office/drawing/2014/main" val="2496324015"/>
                    </a:ext>
                  </a:extLst>
                </a:gridCol>
                <a:gridCol w="1764926">
                  <a:extLst>
                    <a:ext uri="{9D8B030D-6E8A-4147-A177-3AD203B41FA5}">
                      <a16:colId xmlns:a16="http://schemas.microsoft.com/office/drawing/2014/main" val="4192451279"/>
                    </a:ext>
                  </a:extLst>
                </a:gridCol>
                <a:gridCol w="1724585">
                  <a:extLst>
                    <a:ext uri="{9D8B030D-6E8A-4147-A177-3AD203B41FA5}">
                      <a16:colId xmlns:a16="http://schemas.microsoft.com/office/drawing/2014/main" val="3593034698"/>
                    </a:ext>
                  </a:extLst>
                </a:gridCol>
                <a:gridCol w="1775012">
                  <a:extLst>
                    <a:ext uri="{9D8B030D-6E8A-4147-A177-3AD203B41FA5}">
                      <a16:colId xmlns:a16="http://schemas.microsoft.com/office/drawing/2014/main" val="4010669356"/>
                    </a:ext>
                  </a:extLst>
                </a:gridCol>
              </a:tblGrid>
              <a:tr h="342900">
                <a:tc>
                  <a:txBody>
                    <a:bodyPr/>
                    <a:lstStyle/>
                    <a:p>
                      <a:endParaRPr lang="en-US" sz="1400" b="1">
                        <a:latin typeface="+mn-lt"/>
                        <a:cs typeface="Carlito" panose="020F0502020204030204" pitchFamily="34" charset="0"/>
                      </a:endParaRPr>
                    </a:p>
                  </a:txBody>
                  <a:tcPr marL="68580" marR="68580" marT="34290" marB="34290">
                    <a:noFill/>
                  </a:tcPr>
                </a:tc>
                <a:tc>
                  <a:txBody>
                    <a:bodyPr/>
                    <a:lstStyle/>
                    <a:p>
                      <a:pPr algn="ctr" fontAlgn="b"/>
                      <a:r>
                        <a:rPr lang="en-US" sz="1800" b="1" i="0" u="none" strike="noStrike">
                          <a:solidFill>
                            <a:schemeClr val="tx1"/>
                          </a:solidFill>
                          <a:effectLst/>
                          <a:latin typeface="+mn-lt"/>
                          <a:cs typeface="Carlito" panose="020F0502020204030204" pitchFamily="34" charset="0"/>
                        </a:rPr>
                        <a:t>OR</a:t>
                      </a:r>
                    </a:p>
                  </a:txBody>
                  <a:tcPr marL="7144" marR="7144" marT="7144" marB="0" anchor="ctr">
                    <a:noFill/>
                  </a:tcPr>
                </a:tc>
                <a:tc>
                  <a:txBody>
                    <a:bodyPr/>
                    <a:lstStyle/>
                    <a:p>
                      <a:pPr algn="ctr" fontAlgn="b"/>
                      <a:r>
                        <a:rPr lang="en-US" sz="1800" b="1" i="0" u="none" strike="noStrike">
                          <a:solidFill>
                            <a:schemeClr val="tx1"/>
                          </a:solidFill>
                          <a:effectLst/>
                          <a:latin typeface="+mn-lt"/>
                          <a:cs typeface="Carlito" panose="020F0502020204030204" pitchFamily="34" charset="0"/>
                        </a:rPr>
                        <a:t>WA</a:t>
                      </a:r>
                    </a:p>
                  </a:txBody>
                  <a:tcPr marL="7144" marR="7144" marT="7144" marB="0" anchor="ctr">
                    <a:noFill/>
                  </a:tcPr>
                </a:tc>
                <a:tc>
                  <a:txBody>
                    <a:bodyPr/>
                    <a:lstStyle/>
                    <a:p>
                      <a:pPr algn="ctr"/>
                      <a:r>
                        <a:rPr lang="en-US" sz="1800" b="1">
                          <a:solidFill>
                            <a:schemeClr val="tx1"/>
                          </a:solidFill>
                          <a:latin typeface="+mn-lt"/>
                          <a:cs typeface="Carlito" panose="020F0502020204030204" pitchFamily="34" charset="0"/>
                        </a:rPr>
                        <a:t>ID</a:t>
                      </a:r>
                    </a:p>
                  </a:txBody>
                  <a:tcPr marL="68580" marR="68580" marT="34290" marB="34290" anchor="ctr">
                    <a:noFill/>
                  </a:tcPr>
                </a:tc>
                <a:extLst>
                  <a:ext uri="{0D108BD9-81ED-4DB2-BD59-A6C34878D82A}">
                    <a16:rowId xmlns:a16="http://schemas.microsoft.com/office/drawing/2014/main" val="102198782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a:solidFill>
                            <a:srgbClr val="FF0000"/>
                          </a:solidFill>
                          <a:effectLst/>
                          <a:latin typeface="+mn-lt"/>
                          <a:cs typeface="Carlito" panose="020F0502020204030204" pitchFamily="34" charset="0"/>
                        </a:rPr>
                        <a:t>SAFETY LEADERSHIP</a:t>
                      </a:r>
                    </a:p>
                  </a:txBody>
                  <a:tcPr marL="68580" marR="68580" marT="34290" marB="34290">
                    <a:noFill/>
                  </a:tcPr>
                </a:tc>
                <a:tc>
                  <a:txBody>
                    <a:bodyPr/>
                    <a:lstStyle/>
                    <a:p>
                      <a:pPr algn="r" fontAlgn="b"/>
                      <a:r>
                        <a:rPr lang="en-US" sz="1400" b="1" i="0" u="none" strike="noStrike">
                          <a:solidFill>
                            <a:srgbClr val="FF0000"/>
                          </a:solidFill>
                          <a:effectLst/>
                          <a:latin typeface="+mn-lt"/>
                          <a:cs typeface="Carlito" panose="020F0502020204030204" pitchFamily="34" charset="0"/>
                        </a:rPr>
                        <a:t>25%</a:t>
                      </a:r>
                    </a:p>
                  </a:txBody>
                  <a:tcPr marL="7144" marR="7144" marT="7144" marB="0" anchor="b">
                    <a:noFill/>
                  </a:tcPr>
                </a:tc>
                <a:tc>
                  <a:txBody>
                    <a:bodyPr/>
                    <a:lstStyle/>
                    <a:p>
                      <a:pPr algn="r" fontAlgn="b"/>
                      <a:r>
                        <a:rPr lang="en-US" sz="1400" b="1" i="0" u="none" strike="noStrike">
                          <a:solidFill>
                            <a:srgbClr val="FF0000"/>
                          </a:solidFill>
                          <a:effectLst/>
                          <a:latin typeface="+mn-lt"/>
                          <a:cs typeface="Carlito" panose="020F0502020204030204" pitchFamily="34" charset="0"/>
                        </a:rPr>
                        <a:t>30%</a:t>
                      </a:r>
                    </a:p>
                  </a:txBody>
                  <a:tcPr marL="7144" marR="7144" marT="7144" marB="0" anchor="b">
                    <a:noFill/>
                  </a:tcPr>
                </a:tc>
                <a:tc>
                  <a:txBody>
                    <a:bodyPr/>
                    <a:lstStyle/>
                    <a:p>
                      <a:pPr algn="r" fontAlgn="b"/>
                      <a:r>
                        <a:rPr lang="en-US" sz="1400" b="1" i="0" u="none" strike="noStrike">
                          <a:solidFill>
                            <a:srgbClr val="FF0000"/>
                          </a:solidFill>
                          <a:effectLst/>
                          <a:latin typeface="+mn-lt"/>
                          <a:cs typeface="Carlito" panose="020F0502020204030204" pitchFamily="34" charset="0"/>
                        </a:rPr>
                        <a:t>17%</a:t>
                      </a:r>
                    </a:p>
                  </a:txBody>
                  <a:tcPr marL="7144" marR="7144" marT="7144" marB="0" anchor="b">
                    <a:noFill/>
                  </a:tcPr>
                </a:tc>
                <a:extLst>
                  <a:ext uri="{0D108BD9-81ED-4DB2-BD59-A6C34878D82A}">
                    <a16:rowId xmlns:a16="http://schemas.microsoft.com/office/drawing/2014/main" val="72444966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a:solidFill>
                            <a:schemeClr val="tx1"/>
                          </a:solidFill>
                          <a:effectLst/>
                          <a:latin typeface="+mn-lt"/>
                          <a:cs typeface="Carlito" panose="020F0502020204030204" pitchFamily="34" charset="0"/>
                        </a:rPr>
                        <a:t>CHAINSAW USE &amp; MAINTENCE</a:t>
                      </a:r>
                    </a:p>
                  </a:txBody>
                  <a:tcPr marL="68580" marR="68580" marT="34290" marB="34290">
                    <a:noFill/>
                  </a:tcPr>
                </a:tc>
                <a:tc>
                  <a:txBody>
                    <a:bodyPr/>
                    <a:lstStyle/>
                    <a:p>
                      <a:pPr algn="r" fontAlgn="b"/>
                      <a:r>
                        <a:rPr lang="en-US" sz="1400" b="1" i="0" u="none" strike="noStrike">
                          <a:solidFill>
                            <a:schemeClr val="tx1"/>
                          </a:solidFill>
                          <a:effectLst/>
                          <a:latin typeface="+mn-lt"/>
                          <a:cs typeface="Carlito" panose="020F0502020204030204" pitchFamily="34" charset="0"/>
                        </a:rPr>
                        <a:t>9%</a:t>
                      </a:r>
                    </a:p>
                  </a:txBody>
                  <a:tcPr marL="7144" marR="7144" marT="7144" marB="0" anchor="b">
                    <a:noFill/>
                  </a:tcPr>
                </a:tc>
                <a:tc>
                  <a:txBody>
                    <a:bodyPr/>
                    <a:lstStyle/>
                    <a:p>
                      <a:pPr algn="r" fontAlgn="b"/>
                      <a:r>
                        <a:rPr lang="en-US" sz="1400" b="1" i="0" u="none" strike="noStrike">
                          <a:solidFill>
                            <a:schemeClr val="tx1"/>
                          </a:solidFill>
                          <a:effectLst/>
                          <a:latin typeface="+mn-lt"/>
                          <a:cs typeface="Carlito" panose="020F0502020204030204" pitchFamily="34" charset="0"/>
                        </a:rPr>
                        <a:t>7%</a:t>
                      </a:r>
                    </a:p>
                  </a:txBody>
                  <a:tcPr marL="7144" marR="7144" marT="7144" marB="0" anchor="b">
                    <a:noFill/>
                  </a:tcPr>
                </a:tc>
                <a:tc>
                  <a:txBody>
                    <a:bodyPr/>
                    <a:lstStyle/>
                    <a:p>
                      <a:pPr algn="r" fontAlgn="b"/>
                      <a:r>
                        <a:rPr lang="en-US" sz="1400" b="1" i="0" u="none" strike="noStrike">
                          <a:solidFill>
                            <a:schemeClr val="tx1"/>
                          </a:solidFill>
                          <a:effectLst/>
                          <a:latin typeface="+mn-lt"/>
                          <a:cs typeface="Carlito" panose="020F0502020204030204" pitchFamily="34" charset="0"/>
                        </a:rPr>
                        <a:t>7%</a:t>
                      </a:r>
                    </a:p>
                  </a:txBody>
                  <a:tcPr marL="7144" marR="7144" marT="7144" marB="0" anchor="b">
                    <a:noFill/>
                  </a:tcPr>
                </a:tc>
                <a:extLst>
                  <a:ext uri="{0D108BD9-81ED-4DB2-BD59-A6C34878D82A}">
                    <a16:rowId xmlns:a16="http://schemas.microsoft.com/office/drawing/2014/main" val="1174594093"/>
                  </a:ext>
                </a:extLst>
              </a:tr>
              <a:tr h="480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a:solidFill>
                            <a:schemeClr val="tx1"/>
                          </a:solidFill>
                          <a:effectLst/>
                          <a:latin typeface="+mn-lt"/>
                          <a:cs typeface="Carlito" panose="020F0502020204030204" pitchFamily="34" charset="0"/>
                        </a:rPr>
                        <a:t>OTHER EQUIPMENT MAINTENANCE</a:t>
                      </a:r>
                    </a:p>
                  </a:txBody>
                  <a:tcPr marL="68580" marR="68580" marT="34290" marB="34290">
                    <a:noFill/>
                  </a:tcPr>
                </a:tc>
                <a:tc>
                  <a:txBody>
                    <a:bodyPr/>
                    <a:lstStyle/>
                    <a:p>
                      <a:pPr algn="r" fontAlgn="b"/>
                      <a:r>
                        <a:rPr lang="en-US" sz="1400" b="1" i="0" u="none" strike="noStrike">
                          <a:solidFill>
                            <a:schemeClr val="tx1"/>
                          </a:solidFill>
                          <a:effectLst/>
                          <a:latin typeface="+mn-lt"/>
                          <a:cs typeface="Carlito" panose="020F0502020204030204" pitchFamily="34" charset="0"/>
                        </a:rPr>
                        <a:t>5%</a:t>
                      </a:r>
                    </a:p>
                  </a:txBody>
                  <a:tcPr marL="7144" marR="7144" marT="7144" marB="0" anchor="b">
                    <a:noFill/>
                  </a:tcPr>
                </a:tc>
                <a:tc>
                  <a:txBody>
                    <a:bodyPr/>
                    <a:lstStyle/>
                    <a:p>
                      <a:pPr algn="r" fontAlgn="b"/>
                      <a:r>
                        <a:rPr lang="en-US" sz="1400" b="1" i="0" u="none" strike="noStrike">
                          <a:solidFill>
                            <a:schemeClr val="tx1"/>
                          </a:solidFill>
                          <a:effectLst/>
                          <a:latin typeface="+mn-lt"/>
                          <a:cs typeface="Carlito" panose="020F0502020204030204" pitchFamily="34" charset="0"/>
                        </a:rPr>
                        <a:t>9%</a:t>
                      </a:r>
                    </a:p>
                  </a:txBody>
                  <a:tcPr marL="7144" marR="7144" marT="7144" marB="0" anchor="b">
                    <a:noFill/>
                  </a:tcPr>
                </a:tc>
                <a:tc>
                  <a:txBody>
                    <a:bodyPr/>
                    <a:lstStyle/>
                    <a:p>
                      <a:pPr algn="r" fontAlgn="b"/>
                      <a:r>
                        <a:rPr lang="en-US" sz="1400" b="1" i="0" u="none" strike="noStrike">
                          <a:solidFill>
                            <a:schemeClr val="tx1"/>
                          </a:solidFill>
                          <a:effectLst/>
                          <a:latin typeface="+mn-lt"/>
                          <a:cs typeface="Carlito" panose="020F0502020204030204" pitchFamily="34" charset="0"/>
                        </a:rPr>
                        <a:t>14%</a:t>
                      </a:r>
                    </a:p>
                  </a:txBody>
                  <a:tcPr marL="7144" marR="7144" marT="7144" marB="0" anchor="b">
                    <a:noFill/>
                  </a:tcPr>
                </a:tc>
                <a:extLst>
                  <a:ext uri="{0D108BD9-81ED-4DB2-BD59-A6C34878D82A}">
                    <a16:rowId xmlns:a16="http://schemas.microsoft.com/office/drawing/2014/main" val="64113174"/>
                  </a:ext>
                </a:extLst>
              </a:tr>
              <a:tr h="309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a:solidFill>
                            <a:schemeClr val="tx1"/>
                          </a:solidFill>
                          <a:effectLst/>
                          <a:latin typeface="+mn-lt"/>
                          <a:cs typeface="Carlito" panose="020F0502020204030204" pitchFamily="34" charset="0"/>
                        </a:rPr>
                        <a:t>DANGER TREES</a:t>
                      </a:r>
                    </a:p>
                  </a:txBody>
                  <a:tcPr marL="68580" marR="68580" marT="34290" marB="34290">
                    <a:noFill/>
                  </a:tcPr>
                </a:tc>
                <a:tc>
                  <a:txBody>
                    <a:bodyPr/>
                    <a:lstStyle/>
                    <a:p>
                      <a:pPr algn="r" fontAlgn="b"/>
                      <a:r>
                        <a:rPr lang="en-US" sz="1400" b="1" i="0" u="none" strike="noStrike">
                          <a:solidFill>
                            <a:schemeClr val="tx1"/>
                          </a:solidFill>
                          <a:effectLst/>
                          <a:latin typeface="+mn-lt"/>
                          <a:cs typeface="Carlito" panose="020F0502020204030204" pitchFamily="34" charset="0"/>
                        </a:rPr>
                        <a:t>9%</a:t>
                      </a:r>
                    </a:p>
                  </a:txBody>
                  <a:tcPr marL="7144" marR="7144" marT="7144" marB="0" anchor="b">
                    <a:noFill/>
                  </a:tcPr>
                </a:tc>
                <a:tc>
                  <a:txBody>
                    <a:bodyPr/>
                    <a:lstStyle/>
                    <a:p>
                      <a:pPr algn="r" fontAlgn="b"/>
                      <a:r>
                        <a:rPr lang="en-US" sz="1400" b="1" i="0" u="none" strike="noStrike">
                          <a:solidFill>
                            <a:schemeClr val="tx1"/>
                          </a:solidFill>
                          <a:effectLst/>
                          <a:latin typeface="+mn-lt"/>
                          <a:cs typeface="Carlito" panose="020F0502020204030204" pitchFamily="34" charset="0"/>
                        </a:rPr>
                        <a:t>10%</a:t>
                      </a:r>
                    </a:p>
                  </a:txBody>
                  <a:tcPr marL="7144" marR="7144" marT="7144" marB="0" anchor="b">
                    <a:noFill/>
                  </a:tcPr>
                </a:tc>
                <a:tc>
                  <a:txBody>
                    <a:bodyPr/>
                    <a:lstStyle/>
                    <a:p>
                      <a:pPr algn="r" fontAlgn="b"/>
                      <a:r>
                        <a:rPr lang="en-US" sz="1400" b="1" i="0" u="none" strike="noStrike">
                          <a:solidFill>
                            <a:schemeClr val="tx1"/>
                          </a:solidFill>
                          <a:effectLst/>
                          <a:latin typeface="+mn-lt"/>
                          <a:cs typeface="Carlito" panose="020F0502020204030204" pitchFamily="34" charset="0"/>
                        </a:rPr>
                        <a:t>11%</a:t>
                      </a:r>
                    </a:p>
                  </a:txBody>
                  <a:tcPr marL="7144" marR="7144" marT="7144" marB="0" anchor="b">
                    <a:noFill/>
                  </a:tcPr>
                </a:tc>
                <a:extLst>
                  <a:ext uri="{0D108BD9-81ED-4DB2-BD59-A6C34878D82A}">
                    <a16:rowId xmlns:a16="http://schemas.microsoft.com/office/drawing/2014/main" val="1857171337"/>
                  </a:ext>
                </a:extLst>
              </a:tr>
              <a:tr h="274320">
                <a:tc>
                  <a:txBody>
                    <a:bodyPr/>
                    <a:lstStyle/>
                    <a:p>
                      <a:r>
                        <a:rPr lang="en-US" sz="1400" b="1">
                          <a:solidFill>
                            <a:srgbClr val="FF0000"/>
                          </a:solidFill>
                          <a:latin typeface="+mn-lt"/>
                          <a:cs typeface="Carlito" panose="020F0502020204030204" pitchFamily="34" charset="0"/>
                        </a:rPr>
                        <a:t>FATIGUE &amp; STRESS</a:t>
                      </a:r>
                    </a:p>
                  </a:txBody>
                  <a:tcPr marL="68580" marR="68580" marT="34290" marB="34290">
                    <a:noFill/>
                  </a:tcPr>
                </a:tc>
                <a:tc>
                  <a:txBody>
                    <a:bodyPr/>
                    <a:lstStyle/>
                    <a:p>
                      <a:pPr algn="r" fontAlgn="b"/>
                      <a:r>
                        <a:rPr lang="en-US" sz="1400" b="1" i="0" u="none" strike="noStrike">
                          <a:solidFill>
                            <a:srgbClr val="FF0000"/>
                          </a:solidFill>
                          <a:effectLst/>
                          <a:latin typeface="+mn-lt"/>
                          <a:cs typeface="Carlito" panose="020F0502020204030204" pitchFamily="34" charset="0"/>
                        </a:rPr>
                        <a:t>20%</a:t>
                      </a:r>
                    </a:p>
                  </a:txBody>
                  <a:tcPr marL="7144" marR="7144" marT="7144" marB="0" anchor="b">
                    <a:noFill/>
                  </a:tcPr>
                </a:tc>
                <a:tc>
                  <a:txBody>
                    <a:bodyPr/>
                    <a:lstStyle/>
                    <a:p>
                      <a:pPr algn="r" fontAlgn="b"/>
                      <a:r>
                        <a:rPr lang="en-US" sz="1400" b="1" i="0" u="none" strike="noStrike">
                          <a:solidFill>
                            <a:srgbClr val="FF0000"/>
                          </a:solidFill>
                          <a:effectLst/>
                          <a:latin typeface="+mn-lt"/>
                          <a:cs typeface="Carlito" panose="020F0502020204030204" pitchFamily="34" charset="0"/>
                        </a:rPr>
                        <a:t>13%</a:t>
                      </a:r>
                    </a:p>
                  </a:txBody>
                  <a:tcPr marL="7144" marR="7144" marT="7144" marB="0" anchor="b">
                    <a:noFill/>
                  </a:tcPr>
                </a:tc>
                <a:tc>
                  <a:txBody>
                    <a:bodyPr/>
                    <a:lstStyle/>
                    <a:p>
                      <a:pPr algn="r" fontAlgn="b"/>
                      <a:r>
                        <a:rPr lang="en-US" sz="1400" b="1" i="0" u="none" strike="noStrike">
                          <a:solidFill>
                            <a:srgbClr val="FF0000"/>
                          </a:solidFill>
                          <a:effectLst/>
                          <a:latin typeface="+mn-lt"/>
                          <a:cs typeface="Carlito" panose="020F0502020204030204" pitchFamily="34" charset="0"/>
                        </a:rPr>
                        <a:t>24%</a:t>
                      </a:r>
                    </a:p>
                  </a:txBody>
                  <a:tcPr marL="7144" marR="7144" marT="7144" marB="0" anchor="b">
                    <a:noFill/>
                  </a:tcPr>
                </a:tc>
                <a:extLst>
                  <a:ext uri="{0D108BD9-81ED-4DB2-BD59-A6C34878D82A}">
                    <a16:rowId xmlns:a16="http://schemas.microsoft.com/office/drawing/2014/main" val="1019298097"/>
                  </a:ext>
                </a:extLst>
              </a:tr>
              <a:tr h="2931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a:solidFill>
                            <a:srgbClr val="FF0000"/>
                          </a:solidFill>
                          <a:effectLst/>
                          <a:latin typeface="+mn-lt"/>
                          <a:cs typeface="Carlito" panose="020F0502020204030204" pitchFamily="34" charset="0"/>
                        </a:rPr>
                        <a:t>FITNESS</a:t>
                      </a:r>
                      <a:r>
                        <a:rPr lang="en-US" sz="1400" b="1" i="0" u="none" strike="noStrike" baseline="0">
                          <a:solidFill>
                            <a:srgbClr val="FF0000"/>
                          </a:solidFill>
                          <a:effectLst/>
                          <a:latin typeface="+mn-lt"/>
                          <a:cs typeface="Carlito" panose="020F0502020204030204" pitchFamily="34" charset="0"/>
                        </a:rPr>
                        <a:t> &amp; HEALTH</a:t>
                      </a:r>
                      <a:endParaRPr lang="en-US" sz="1400" b="1" i="0" u="none" strike="noStrike">
                        <a:solidFill>
                          <a:srgbClr val="FF0000"/>
                        </a:solidFill>
                        <a:effectLst/>
                        <a:latin typeface="+mn-lt"/>
                        <a:cs typeface="Carlito" panose="020F0502020204030204" pitchFamily="34" charset="0"/>
                      </a:endParaRPr>
                    </a:p>
                  </a:txBody>
                  <a:tcPr marL="68580" marR="68580" marT="34290" marB="34290">
                    <a:noFill/>
                  </a:tcPr>
                </a:tc>
                <a:tc>
                  <a:txBody>
                    <a:bodyPr/>
                    <a:lstStyle/>
                    <a:p>
                      <a:pPr algn="r" fontAlgn="b"/>
                      <a:r>
                        <a:rPr lang="en-US" sz="1400" b="1" i="0" u="none" strike="noStrike">
                          <a:solidFill>
                            <a:srgbClr val="FF0000"/>
                          </a:solidFill>
                          <a:effectLst/>
                          <a:latin typeface="+mn-lt"/>
                          <a:cs typeface="Carlito" panose="020F0502020204030204" pitchFamily="34" charset="0"/>
                        </a:rPr>
                        <a:t>12%</a:t>
                      </a:r>
                    </a:p>
                  </a:txBody>
                  <a:tcPr marL="7144" marR="7144" marT="7144" marB="0" anchor="b">
                    <a:noFill/>
                  </a:tcPr>
                </a:tc>
                <a:tc>
                  <a:txBody>
                    <a:bodyPr/>
                    <a:lstStyle/>
                    <a:p>
                      <a:pPr algn="r" fontAlgn="b"/>
                      <a:r>
                        <a:rPr lang="en-US" sz="1400" b="1" i="0" u="none" strike="noStrike">
                          <a:solidFill>
                            <a:srgbClr val="FF0000"/>
                          </a:solidFill>
                          <a:effectLst/>
                          <a:latin typeface="+mn-lt"/>
                          <a:cs typeface="Carlito" panose="020F0502020204030204" pitchFamily="34" charset="0"/>
                        </a:rPr>
                        <a:t>14%</a:t>
                      </a:r>
                    </a:p>
                  </a:txBody>
                  <a:tcPr marL="7144" marR="7144" marT="7144" marB="0" anchor="b">
                    <a:noFill/>
                  </a:tcPr>
                </a:tc>
                <a:tc>
                  <a:txBody>
                    <a:bodyPr/>
                    <a:lstStyle/>
                    <a:p>
                      <a:pPr algn="r" fontAlgn="b"/>
                      <a:r>
                        <a:rPr lang="en-US" sz="1400" b="1" i="0" u="none" strike="noStrike">
                          <a:solidFill>
                            <a:schemeClr val="tx1"/>
                          </a:solidFill>
                          <a:effectLst/>
                          <a:latin typeface="+mn-lt"/>
                          <a:cs typeface="Carlito" panose="020F0502020204030204" pitchFamily="34" charset="0"/>
                        </a:rPr>
                        <a:t>10%</a:t>
                      </a:r>
                    </a:p>
                  </a:txBody>
                  <a:tcPr marL="7144" marR="7144" marT="7144" marB="0" anchor="b">
                    <a:noFill/>
                  </a:tcPr>
                </a:tc>
                <a:extLst>
                  <a:ext uri="{0D108BD9-81ED-4DB2-BD59-A6C34878D82A}">
                    <a16:rowId xmlns:a16="http://schemas.microsoft.com/office/drawing/2014/main" val="2714477384"/>
                  </a:ext>
                </a:extLst>
              </a:tr>
              <a:tr h="328221">
                <a:tc>
                  <a:txBody>
                    <a:bodyPr/>
                    <a:lstStyle/>
                    <a:p>
                      <a:pPr algn="l" fontAlgn="ctr"/>
                      <a:r>
                        <a:rPr lang="en-US" sz="1400" b="1" i="0" u="none" strike="noStrike">
                          <a:solidFill>
                            <a:schemeClr val="tx1"/>
                          </a:solidFill>
                          <a:effectLst/>
                          <a:latin typeface="+mn-lt"/>
                          <a:cs typeface="Carlito" panose="020F0502020204030204" pitchFamily="34" charset="0"/>
                        </a:rPr>
                        <a:t>GUARDING &amp; LOCK-OUT/TAG-OUT</a:t>
                      </a:r>
                    </a:p>
                  </a:txBody>
                  <a:tcPr marL="68580" marR="68580" marT="34290" marB="34290">
                    <a:noFill/>
                  </a:tcPr>
                </a:tc>
                <a:tc>
                  <a:txBody>
                    <a:bodyPr/>
                    <a:lstStyle/>
                    <a:p>
                      <a:pPr algn="r" fontAlgn="b"/>
                      <a:r>
                        <a:rPr lang="en-US" sz="1400" b="1" i="0" u="none" strike="noStrike">
                          <a:solidFill>
                            <a:schemeClr val="tx1"/>
                          </a:solidFill>
                          <a:effectLst/>
                          <a:latin typeface="+mn-lt"/>
                          <a:cs typeface="Carlito" panose="020F0502020204030204" pitchFamily="34" charset="0"/>
                        </a:rPr>
                        <a:t>5%</a:t>
                      </a:r>
                    </a:p>
                  </a:txBody>
                  <a:tcPr marL="7144" marR="7144" marT="7144" marB="0" anchor="b">
                    <a:noFill/>
                  </a:tcPr>
                </a:tc>
                <a:tc>
                  <a:txBody>
                    <a:bodyPr/>
                    <a:lstStyle/>
                    <a:p>
                      <a:pPr algn="r" fontAlgn="b"/>
                      <a:r>
                        <a:rPr lang="en-US" sz="1400" b="1" i="0" u="none" strike="noStrike">
                          <a:solidFill>
                            <a:schemeClr val="tx1"/>
                          </a:solidFill>
                          <a:effectLst/>
                          <a:latin typeface="+mn-lt"/>
                          <a:cs typeface="Carlito" panose="020F0502020204030204" pitchFamily="34" charset="0"/>
                        </a:rPr>
                        <a:t>10%</a:t>
                      </a:r>
                    </a:p>
                  </a:txBody>
                  <a:tcPr marL="7144" marR="7144" marT="7144" marB="0" anchor="b">
                    <a:noFill/>
                  </a:tcPr>
                </a:tc>
                <a:tc>
                  <a:txBody>
                    <a:bodyPr/>
                    <a:lstStyle/>
                    <a:p>
                      <a:pPr algn="r" fontAlgn="b"/>
                      <a:r>
                        <a:rPr lang="en-US" sz="1400" b="1" i="0" u="none" strike="noStrike">
                          <a:solidFill>
                            <a:schemeClr val="tx1"/>
                          </a:solidFill>
                          <a:effectLst/>
                          <a:latin typeface="+mn-lt"/>
                          <a:cs typeface="Carlito" panose="020F0502020204030204" pitchFamily="34" charset="0"/>
                        </a:rPr>
                        <a:t>7%</a:t>
                      </a:r>
                    </a:p>
                  </a:txBody>
                  <a:tcPr marL="7144" marR="7144" marT="7144" marB="0" anchor="b">
                    <a:noFill/>
                  </a:tcPr>
                </a:tc>
                <a:extLst>
                  <a:ext uri="{0D108BD9-81ED-4DB2-BD59-A6C34878D82A}">
                    <a16:rowId xmlns:a16="http://schemas.microsoft.com/office/drawing/2014/main" val="670368111"/>
                  </a:ext>
                </a:extLst>
              </a:tr>
              <a:tr h="293181">
                <a:tc>
                  <a:txBody>
                    <a:bodyPr/>
                    <a:lstStyle/>
                    <a:p>
                      <a:r>
                        <a:rPr lang="en-US" sz="1400" b="1">
                          <a:latin typeface="+mn-lt"/>
                          <a:cs typeface="Carlito" panose="020F0502020204030204" pitchFamily="34" charset="0"/>
                        </a:rPr>
                        <a:t>KNOWING BEST PPE OPTIONS</a:t>
                      </a:r>
                    </a:p>
                  </a:txBody>
                  <a:tcPr marL="68580" marR="68580" marT="34290" marB="34290">
                    <a:noFill/>
                  </a:tcPr>
                </a:tc>
                <a:tc>
                  <a:txBody>
                    <a:bodyPr/>
                    <a:lstStyle/>
                    <a:p>
                      <a:pPr algn="r" fontAlgn="b"/>
                      <a:r>
                        <a:rPr lang="en-US" sz="1400" b="1" i="0" u="none" strike="noStrike">
                          <a:solidFill>
                            <a:schemeClr val="tx1"/>
                          </a:solidFill>
                          <a:effectLst/>
                          <a:latin typeface="+mn-lt"/>
                          <a:cs typeface="Carlito" panose="020F0502020204030204" pitchFamily="34" charset="0"/>
                        </a:rPr>
                        <a:t>9%</a:t>
                      </a:r>
                    </a:p>
                  </a:txBody>
                  <a:tcPr marL="7144" marR="7144" marT="7144" marB="0" anchor="b">
                    <a:noFill/>
                  </a:tcPr>
                </a:tc>
                <a:tc>
                  <a:txBody>
                    <a:bodyPr/>
                    <a:lstStyle/>
                    <a:p>
                      <a:pPr algn="r" fontAlgn="b"/>
                      <a:r>
                        <a:rPr lang="en-US" sz="1400" b="1" i="0" u="none" strike="noStrike">
                          <a:solidFill>
                            <a:schemeClr val="tx1"/>
                          </a:solidFill>
                          <a:effectLst/>
                          <a:latin typeface="+mn-lt"/>
                          <a:cs typeface="Carlito" panose="020F0502020204030204" pitchFamily="34" charset="0"/>
                        </a:rPr>
                        <a:t>5%</a:t>
                      </a:r>
                    </a:p>
                  </a:txBody>
                  <a:tcPr marL="7144" marR="7144" marT="7144" marB="0" anchor="b">
                    <a:noFill/>
                  </a:tcPr>
                </a:tc>
                <a:tc>
                  <a:txBody>
                    <a:bodyPr/>
                    <a:lstStyle/>
                    <a:p>
                      <a:pPr algn="r" fontAlgn="b"/>
                      <a:r>
                        <a:rPr lang="en-US" sz="1400" b="1" i="0" u="none" strike="noStrike">
                          <a:solidFill>
                            <a:schemeClr val="tx1"/>
                          </a:solidFill>
                          <a:effectLst/>
                          <a:latin typeface="+mn-lt"/>
                          <a:cs typeface="Carlito" panose="020F0502020204030204" pitchFamily="34" charset="0"/>
                        </a:rPr>
                        <a:t>5%</a:t>
                      </a:r>
                    </a:p>
                  </a:txBody>
                  <a:tcPr marL="7144" marR="7144" marT="7144" marB="0" anchor="b">
                    <a:noFill/>
                  </a:tcPr>
                </a:tc>
                <a:extLst>
                  <a:ext uri="{0D108BD9-81ED-4DB2-BD59-A6C34878D82A}">
                    <a16:rowId xmlns:a16="http://schemas.microsoft.com/office/drawing/2014/main" val="3553900587"/>
                  </a:ext>
                </a:extLst>
              </a:tr>
              <a:tr h="274320">
                <a:tc>
                  <a:txBody>
                    <a:bodyPr/>
                    <a:lstStyle/>
                    <a:p>
                      <a:endParaRPr lang="en-US" sz="1400" b="1">
                        <a:latin typeface="+mn-lt"/>
                        <a:cs typeface="Carlito" panose="020F0502020204030204" pitchFamily="34" charset="0"/>
                      </a:endParaRPr>
                    </a:p>
                  </a:txBody>
                  <a:tcPr marL="68580" marR="68580" marT="34290" marB="34290">
                    <a:noFill/>
                  </a:tcPr>
                </a:tc>
                <a:tc>
                  <a:txBody>
                    <a:bodyPr/>
                    <a:lstStyle/>
                    <a:p>
                      <a:pPr algn="r" fontAlgn="b"/>
                      <a:endParaRPr lang="en-US" sz="1400" b="1" i="0" u="none" strike="noStrike">
                        <a:solidFill>
                          <a:schemeClr val="tx1"/>
                        </a:solidFill>
                        <a:effectLst/>
                        <a:latin typeface="+mn-lt"/>
                        <a:cs typeface="Carlito" panose="020F0502020204030204" pitchFamily="34" charset="0"/>
                      </a:endParaRPr>
                    </a:p>
                  </a:txBody>
                  <a:tcPr marL="7144" marR="7144" marT="7144" marB="0" anchor="b">
                    <a:noFill/>
                  </a:tcPr>
                </a:tc>
                <a:tc>
                  <a:txBody>
                    <a:bodyPr/>
                    <a:lstStyle/>
                    <a:p>
                      <a:pPr algn="r" fontAlgn="b"/>
                      <a:endParaRPr lang="en-US" sz="1400" b="1" i="0" u="none" strike="noStrike">
                        <a:solidFill>
                          <a:schemeClr val="tx1"/>
                        </a:solidFill>
                        <a:effectLst/>
                        <a:latin typeface="+mn-lt"/>
                        <a:cs typeface="Carlito" panose="020F0502020204030204" pitchFamily="34" charset="0"/>
                      </a:endParaRPr>
                    </a:p>
                  </a:txBody>
                  <a:tcPr marL="7144" marR="7144" marT="7144" marB="0" anchor="b">
                    <a:noFill/>
                  </a:tcPr>
                </a:tc>
                <a:tc>
                  <a:txBody>
                    <a:bodyPr/>
                    <a:lstStyle/>
                    <a:p>
                      <a:pPr algn="r" fontAlgn="b"/>
                      <a:endParaRPr lang="en-US" sz="1400" b="1" i="0" u="none" strike="noStrike">
                        <a:solidFill>
                          <a:schemeClr val="tx1"/>
                        </a:solidFill>
                        <a:effectLst/>
                        <a:latin typeface="+mn-lt"/>
                        <a:cs typeface="Carlito" panose="020F0502020204030204" pitchFamily="34" charset="0"/>
                      </a:endParaRPr>
                    </a:p>
                  </a:txBody>
                  <a:tcPr marL="7144" marR="7144" marT="7144" marB="0" anchor="b">
                    <a:noFill/>
                  </a:tcPr>
                </a:tc>
                <a:extLst>
                  <a:ext uri="{0D108BD9-81ED-4DB2-BD59-A6C34878D82A}">
                    <a16:rowId xmlns:a16="http://schemas.microsoft.com/office/drawing/2014/main" val="1644085255"/>
                  </a:ext>
                </a:extLst>
              </a:tr>
            </a:tbl>
          </a:graphicData>
        </a:graphic>
      </p:graphicFrame>
    </p:spTree>
    <p:custDataLst>
      <p:tags r:id="rId1"/>
    </p:custDataLst>
    <p:extLst>
      <p:ext uri="{BB962C8B-B14F-4D97-AF65-F5344CB8AC3E}">
        <p14:creationId xmlns:p14="http://schemas.microsoft.com/office/powerpoint/2010/main" val="3392757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47923" y="1730667"/>
            <a:ext cx="8469834" cy="2365901"/>
          </a:xfrm>
          <a:prstGeom prst="rect">
            <a:avLst/>
          </a:prstGeom>
        </p:spPr>
        <p:txBody>
          <a:bodyPr/>
          <a:lstStyle/>
          <a:p>
            <a:pPr>
              <a:spcAft>
                <a:spcPts val="600"/>
              </a:spcAft>
              <a:buFont typeface="Open Sans" panose="020B0606030504020204" pitchFamily="34" charset="0"/>
              <a:buChar char="√"/>
            </a:pPr>
            <a:r>
              <a:rPr lang="en-US" sz="2000"/>
              <a:t>Survey loggers and log truck drivers – </a:t>
            </a:r>
            <a:br>
              <a:rPr lang="en-US" sz="2000"/>
            </a:br>
            <a:r>
              <a:rPr lang="en-US" sz="2000"/>
              <a:t>work schedules, sleep, fatigue, stress, and job satisfaction</a:t>
            </a:r>
          </a:p>
          <a:p>
            <a:pPr>
              <a:spcAft>
                <a:spcPts val="600"/>
              </a:spcAft>
              <a:buFont typeface="Open Sans" panose="020B0606030504020204" pitchFamily="34" charset="0"/>
              <a:buChar char="√"/>
            </a:pPr>
            <a:r>
              <a:rPr lang="en-US" sz="2000"/>
              <a:t>Interview log truck drivers and industry experts - </a:t>
            </a:r>
            <a:br>
              <a:rPr lang="en-US" sz="2000"/>
            </a:br>
            <a:r>
              <a:rPr lang="en-US" sz="2000"/>
              <a:t>needs, challenges, and solutions</a:t>
            </a:r>
          </a:p>
          <a:p>
            <a:pPr>
              <a:spcAft>
                <a:spcPts val="600"/>
              </a:spcAft>
              <a:buFont typeface="Open Sans" panose="020B0606030504020204" pitchFamily="34" charset="0"/>
              <a:buChar char="√"/>
            </a:pPr>
            <a:r>
              <a:rPr lang="en-US" sz="2000"/>
              <a:t>Review and vet existing data sources – </a:t>
            </a:r>
            <a:br>
              <a:rPr lang="en-US" sz="2000"/>
            </a:br>
            <a:r>
              <a:rPr lang="en-US" sz="2000"/>
              <a:t>fatal and non-fatal log truck crashes in Federal Region X + MT</a:t>
            </a:r>
          </a:p>
        </p:txBody>
      </p:sp>
      <p:sp>
        <p:nvSpPr>
          <p:cNvPr id="4" name="Title 3"/>
          <p:cNvSpPr>
            <a:spLocks noGrp="1"/>
          </p:cNvSpPr>
          <p:nvPr>
            <p:ph type="title"/>
          </p:nvPr>
        </p:nvSpPr>
        <p:spPr/>
        <p:txBody>
          <a:bodyPr/>
          <a:lstStyle/>
          <a:p>
            <a:r>
              <a:rPr lang="en-US"/>
              <a:t>Study Aims</a:t>
            </a:r>
          </a:p>
        </p:txBody>
      </p:sp>
    </p:spTree>
    <p:extLst>
      <p:ext uri="{BB962C8B-B14F-4D97-AF65-F5344CB8AC3E}">
        <p14:creationId xmlns:p14="http://schemas.microsoft.com/office/powerpoint/2010/main" val="2655200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0375" y="278051"/>
            <a:ext cx="8184662" cy="993775"/>
          </a:xfrm>
        </p:spPr>
        <p:txBody>
          <a:bodyPr/>
          <a:lstStyle/>
          <a:p>
            <a:r>
              <a:rPr lang="en-US"/>
              <a:t>Methods - Recruitment </a:t>
            </a:r>
          </a:p>
        </p:txBody>
      </p:sp>
      <p:pic>
        <p:nvPicPr>
          <p:cNvPr id="7" name="Picture 6" descr="A picture containing text, indoor&#10;&#10;Description automatically generated">
            <a:extLst>
              <a:ext uri="{FF2B5EF4-FFF2-40B4-BE49-F238E27FC236}">
                <a16:creationId xmlns:a16="http://schemas.microsoft.com/office/drawing/2014/main" id="{4F503933-BE61-4489-1D0A-86D2E73090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440996" y="642937"/>
            <a:ext cx="5143500" cy="3857625"/>
          </a:xfrm>
          <a:prstGeom prst="rect">
            <a:avLst/>
          </a:prstGeom>
        </p:spPr>
      </p:pic>
      <p:pic>
        <p:nvPicPr>
          <p:cNvPr id="9" name="Picture 8" descr="A picture containing text, person, indoor&#10;&#10;Description automatically generated">
            <a:extLst>
              <a:ext uri="{FF2B5EF4-FFF2-40B4-BE49-F238E27FC236}">
                <a16:creationId xmlns:a16="http://schemas.microsoft.com/office/drawing/2014/main" id="{9FD673FF-534B-5A2E-27EC-2F4FEB0F332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8403" y="1734705"/>
            <a:ext cx="4045053" cy="2517791"/>
          </a:xfrm>
          <a:prstGeom prst="rect">
            <a:avLst/>
          </a:prstGeom>
        </p:spPr>
      </p:pic>
      <p:sp>
        <p:nvSpPr>
          <p:cNvPr id="10" name="Oval 9">
            <a:extLst>
              <a:ext uri="{FF2B5EF4-FFF2-40B4-BE49-F238E27FC236}">
                <a16:creationId xmlns:a16="http://schemas.microsoft.com/office/drawing/2014/main" id="{7B9BF677-789E-8BF3-70FB-DE76C357D1EA}"/>
              </a:ext>
            </a:extLst>
          </p:cNvPr>
          <p:cNvSpPr/>
          <p:nvPr/>
        </p:nvSpPr>
        <p:spPr>
          <a:xfrm>
            <a:off x="5870516" y="1709225"/>
            <a:ext cx="372793" cy="3657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0A0D365-BA2B-072A-70CD-FFE874B0E0C4}"/>
              </a:ext>
            </a:extLst>
          </p:cNvPr>
          <p:cNvSpPr/>
          <p:nvPr/>
        </p:nvSpPr>
        <p:spPr>
          <a:xfrm>
            <a:off x="4918035" y="1493521"/>
            <a:ext cx="372793" cy="3657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EF8D756-9D49-42BD-152D-7E3D1713EBC2}"/>
              </a:ext>
            </a:extLst>
          </p:cNvPr>
          <p:cNvSpPr/>
          <p:nvPr/>
        </p:nvSpPr>
        <p:spPr>
          <a:xfrm>
            <a:off x="5290828" y="1427561"/>
            <a:ext cx="314579" cy="30714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0790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3CE2CB71-E8BF-E00D-DA7E-69E87D6BF215}"/>
              </a:ext>
            </a:extLst>
          </p:cNvPr>
          <p:cNvSpPr>
            <a:spLocks noGrp="1"/>
          </p:cNvSpPr>
          <p:nvPr>
            <p:ph type="body" sz="quarter" idx="11"/>
          </p:nvPr>
        </p:nvSpPr>
        <p:spPr>
          <a:xfrm>
            <a:off x="447923" y="1621887"/>
            <a:ext cx="8611856" cy="2730501"/>
          </a:xfrm>
          <a:prstGeom prst="rect">
            <a:avLst/>
          </a:prstGeom>
        </p:spPr>
        <p:txBody>
          <a:bodyPr/>
          <a:lstStyle/>
          <a:p>
            <a:pPr marL="0" indent="0">
              <a:buNone/>
            </a:pPr>
            <a:r>
              <a:rPr lang="en-US" dirty="0">
                <a:solidFill>
                  <a:schemeClr val="tx1"/>
                </a:solidFill>
              </a:rPr>
              <a:t>46 logger &amp; log truck driver surveys</a:t>
            </a:r>
          </a:p>
          <a:p>
            <a:pPr marL="0" indent="0">
              <a:buNone/>
            </a:pPr>
            <a:r>
              <a:rPr lang="en-US" dirty="0">
                <a:solidFill>
                  <a:schemeClr val="tx1"/>
                </a:solidFill>
                <a:sym typeface="Wingdings" panose="05000000000000000000" pitchFamily="2" charset="2"/>
              </a:rPr>
              <a:t>9 in-depth interviews </a:t>
            </a:r>
            <a:endParaRPr lang="en-US" dirty="0">
              <a:solidFill>
                <a:schemeClr val="tx1"/>
              </a:solidFill>
            </a:endParaRPr>
          </a:p>
          <a:p>
            <a:r>
              <a:rPr lang="en-US" sz="2200" dirty="0">
                <a:sym typeface="Wingdings" panose="05000000000000000000" pitchFamily="2" charset="2"/>
              </a:rPr>
              <a:t>48% of respondents were owner/operators</a:t>
            </a:r>
          </a:p>
          <a:p>
            <a:r>
              <a:rPr lang="en-US" sz="2200" dirty="0">
                <a:sym typeface="Wingdings" panose="05000000000000000000" pitchFamily="2" charset="2"/>
              </a:rPr>
              <a:t>44% worked in the logging industry more than 25 years</a:t>
            </a:r>
          </a:p>
          <a:p>
            <a:r>
              <a:rPr lang="en-US" sz="2200" dirty="0">
                <a:sym typeface="Wingdings" panose="05000000000000000000" pitchFamily="2" charset="2"/>
              </a:rPr>
              <a:t>49% of respondents work more than 55 </a:t>
            </a:r>
            <a:r>
              <a:rPr lang="en-US" sz="2200" dirty="0" err="1">
                <a:sym typeface="Wingdings" panose="05000000000000000000" pitchFamily="2" charset="2"/>
              </a:rPr>
              <a:t>hrs</a:t>
            </a:r>
            <a:r>
              <a:rPr lang="en-US" sz="2200" dirty="0">
                <a:sym typeface="Wingdings" panose="05000000000000000000" pitchFamily="2" charset="2"/>
              </a:rPr>
              <a:t>/week </a:t>
            </a:r>
          </a:p>
          <a:p>
            <a:r>
              <a:rPr lang="en-US" sz="2200" dirty="0">
                <a:sym typeface="Wingdings" panose="05000000000000000000" pitchFamily="2" charset="2"/>
              </a:rPr>
              <a:t>21% start their workday between 1:30am-4:30am</a:t>
            </a:r>
          </a:p>
          <a:p>
            <a:endParaRPr lang="en-US" sz="1800" dirty="0">
              <a:sym typeface="Wingdings" panose="05000000000000000000" pitchFamily="2" charset="2"/>
            </a:endParaRPr>
          </a:p>
        </p:txBody>
      </p:sp>
      <p:sp>
        <p:nvSpPr>
          <p:cNvPr id="4" name="Title 3"/>
          <p:cNvSpPr>
            <a:spLocks noGrp="1"/>
          </p:cNvSpPr>
          <p:nvPr>
            <p:ph type="title"/>
          </p:nvPr>
        </p:nvSpPr>
        <p:spPr>
          <a:xfrm>
            <a:off x="447923" y="294224"/>
            <a:ext cx="8197114" cy="993775"/>
          </a:xfrm>
        </p:spPr>
        <p:txBody>
          <a:bodyPr/>
          <a:lstStyle/>
          <a:p>
            <a:r>
              <a:rPr lang="en-US" dirty="0"/>
              <a:t>Results – Survey &amp; Interviews</a:t>
            </a:r>
          </a:p>
        </p:txBody>
      </p:sp>
    </p:spTree>
    <p:extLst>
      <p:ext uri="{BB962C8B-B14F-4D97-AF65-F5344CB8AC3E}">
        <p14:creationId xmlns:p14="http://schemas.microsoft.com/office/powerpoint/2010/main" val="4056129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D1E11F00-6F4D-6ED9-2C62-738B04AA8447}"/>
              </a:ext>
            </a:extLst>
          </p:cNvPr>
          <p:cNvSpPr>
            <a:spLocks noGrp="1"/>
          </p:cNvSpPr>
          <p:nvPr>
            <p:ph type="body" sz="quarter" idx="11"/>
          </p:nvPr>
        </p:nvSpPr>
        <p:spPr>
          <a:xfrm>
            <a:off x="398684" y="1537481"/>
            <a:ext cx="8625739" cy="2730501"/>
          </a:xfrm>
          <a:prstGeom prst="rect">
            <a:avLst/>
          </a:prstGeom>
        </p:spPr>
        <p:txBody>
          <a:bodyPr/>
          <a:lstStyle/>
          <a:p>
            <a:r>
              <a:rPr lang="en-US" sz="2200"/>
              <a:t>Low stress, good health, strong job support &amp; satisfaction</a:t>
            </a:r>
          </a:p>
          <a:p>
            <a:r>
              <a:rPr lang="en-US" sz="2200"/>
              <a:t>93% rate work high paced</a:t>
            </a:r>
          </a:p>
          <a:p>
            <a:r>
              <a:rPr lang="en-US" sz="2200"/>
              <a:t>37% didn’t take any breaks </a:t>
            </a:r>
          </a:p>
          <a:p>
            <a:pPr marL="0" indent="0">
              <a:buNone/>
            </a:pPr>
            <a:endParaRPr lang="en-US" sz="400">
              <a:sym typeface="Wingdings" panose="05000000000000000000" pitchFamily="2" charset="2"/>
            </a:endParaRPr>
          </a:p>
          <a:p>
            <a:pPr marL="0" indent="0">
              <a:buNone/>
            </a:pPr>
            <a:r>
              <a:rPr lang="en-US" sz="2000" b="0" i="1">
                <a:solidFill>
                  <a:schemeClr val="tx1"/>
                </a:solidFill>
                <a:effectLst/>
                <a:latin typeface="Calibri" panose="020F0502020204030204" pitchFamily="34" charset="0"/>
              </a:rPr>
              <a:t>I like just the freedom of being able to line out my own day, do what I want during the day, and haul logs for who I want to a certain extent. Just being independent.</a:t>
            </a:r>
          </a:p>
          <a:p>
            <a:pPr marL="0" indent="0">
              <a:buNone/>
            </a:pPr>
            <a:endParaRPr lang="en-US" sz="400">
              <a:sym typeface="Wingdings" panose="05000000000000000000" pitchFamily="2" charset="2"/>
            </a:endParaRPr>
          </a:p>
          <a:p>
            <a:pPr marL="0" indent="0">
              <a:buNone/>
            </a:pPr>
            <a:r>
              <a:rPr lang="en-US" sz="2000" b="0" i="1">
                <a:solidFill>
                  <a:schemeClr val="tx1"/>
                </a:solidFill>
                <a:effectLst/>
                <a:latin typeface="Calibri" panose="020F0502020204030204" pitchFamily="34" charset="0"/>
              </a:rPr>
              <a:t>I wanted to get an extra load more than anybody and make more than anybody and be successful and more successful, maybe, than my competitors, do better and just work harder, and it's kind of a prideful thing.</a:t>
            </a:r>
            <a:endParaRPr lang="en-US" sz="2000" i="1">
              <a:solidFill>
                <a:schemeClr val="tx1"/>
              </a:solidFill>
              <a:sym typeface="Wingdings" panose="05000000000000000000" pitchFamily="2" charset="2"/>
            </a:endParaRPr>
          </a:p>
        </p:txBody>
      </p:sp>
      <p:sp>
        <p:nvSpPr>
          <p:cNvPr id="6" name="Title 3">
            <a:extLst>
              <a:ext uri="{FF2B5EF4-FFF2-40B4-BE49-F238E27FC236}">
                <a16:creationId xmlns:a16="http://schemas.microsoft.com/office/drawing/2014/main" id="{B3385B2E-31CE-3C00-4FDC-00C30889B6ED}"/>
              </a:ext>
            </a:extLst>
          </p:cNvPr>
          <p:cNvSpPr>
            <a:spLocks noGrp="1"/>
          </p:cNvSpPr>
          <p:nvPr>
            <p:ph type="title"/>
          </p:nvPr>
        </p:nvSpPr>
        <p:spPr>
          <a:xfrm>
            <a:off x="447923" y="223979"/>
            <a:ext cx="8197114" cy="993775"/>
          </a:xfrm>
        </p:spPr>
        <p:txBody>
          <a:bodyPr/>
          <a:lstStyle/>
          <a:p>
            <a:r>
              <a:rPr lang="en-US"/>
              <a:t>Results – Job Demands &amp; Support</a:t>
            </a:r>
          </a:p>
        </p:txBody>
      </p:sp>
    </p:spTree>
    <p:extLst>
      <p:ext uri="{BB962C8B-B14F-4D97-AF65-F5344CB8AC3E}">
        <p14:creationId xmlns:p14="http://schemas.microsoft.com/office/powerpoint/2010/main" val="4271374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D1E11F00-6F4D-6ED9-2C62-738B04AA8447}"/>
              </a:ext>
            </a:extLst>
          </p:cNvPr>
          <p:cNvSpPr>
            <a:spLocks noGrp="1"/>
          </p:cNvSpPr>
          <p:nvPr>
            <p:ph type="body" sz="quarter" idx="11"/>
          </p:nvPr>
        </p:nvSpPr>
        <p:spPr>
          <a:xfrm>
            <a:off x="396715" y="1621887"/>
            <a:ext cx="8428792" cy="2730501"/>
          </a:xfrm>
          <a:prstGeom prst="rect">
            <a:avLst/>
          </a:prstGeom>
        </p:spPr>
        <p:txBody>
          <a:bodyPr/>
          <a:lstStyle/>
          <a:p>
            <a:r>
              <a:rPr lang="en-US" sz="2200"/>
              <a:t>76% feel sleepy during work</a:t>
            </a:r>
          </a:p>
          <a:p>
            <a:r>
              <a:rPr lang="en-US" sz="2200"/>
              <a:t>67% get 5-7 hours of sleep; 9% less than 5 hours of sleep</a:t>
            </a:r>
          </a:p>
          <a:p>
            <a:r>
              <a:rPr lang="en-US" sz="2200">
                <a:sym typeface="Wingdings" panose="05000000000000000000" pitchFamily="2" charset="2"/>
              </a:rPr>
              <a:t>More likely to use caffeine than taking a rest break</a:t>
            </a:r>
          </a:p>
          <a:p>
            <a:r>
              <a:rPr lang="en-US" sz="2200">
                <a:sym typeface="Wingdings" panose="05000000000000000000" pitchFamily="2" charset="2"/>
              </a:rPr>
              <a:t>Most had no training on fatigue management </a:t>
            </a:r>
          </a:p>
          <a:p>
            <a:pPr marL="0" indent="0">
              <a:buNone/>
            </a:pPr>
            <a:endParaRPr lang="en-US" sz="800">
              <a:sym typeface="Wingdings" panose="05000000000000000000" pitchFamily="2" charset="2"/>
            </a:endParaRPr>
          </a:p>
          <a:p>
            <a:pPr marL="0" indent="0">
              <a:buNone/>
            </a:pPr>
            <a:r>
              <a:rPr lang="en-US" sz="2000" b="0" i="1">
                <a:solidFill>
                  <a:schemeClr val="tx1"/>
                </a:solidFill>
                <a:effectLst/>
                <a:latin typeface="Calibri" panose="020F0502020204030204" pitchFamily="34" charset="0"/>
              </a:rPr>
              <a:t>At some point every day, I'm like, "Oh, I'm kind of tired." And sometimes that's just a kind of a mental kind of noticing that my body and my mind is tired and my eyes might be tired.</a:t>
            </a:r>
            <a:endParaRPr lang="en-US" sz="2000" i="1">
              <a:solidFill>
                <a:schemeClr val="tx1"/>
              </a:solidFill>
              <a:sym typeface="Wingdings" panose="05000000000000000000" pitchFamily="2" charset="2"/>
            </a:endParaRPr>
          </a:p>
        </p:txBody>
      </p:sp>
      <p:sp>
        <p:nvSpPr>
          <p:cNvPr id="6" name="Title 3">
            <a:extLst>
              <a:ext uri="{FF2B5EF4-FFF2-40B4-BE49-F238E27FC236}">
                <a16:creationId xmlns:a16="http://schemas.microsoft.com/office/drawing/2014/main" id="{B3385B2E-31CE-3C00-4FDC-00C30889B6ED}"/>
              </a:ext>
            </a:extLst>
          </p:cNvPr>
          <p:cNvSpPr>
            <a:spLocks noGrp="1"/>
          </p:cNvSpPr>
          <p:nvPr>
            <p:ph type="title"/>
          </p:nvPr>
        </p:nvSpPr>
        <p:spPr>
          <a:xfrm>
            <a:off x="447923" y="259147"/>
            <a:ext cx="8197114" cy="993775"/>
          </a:xfrm>
        </p:spPr>
        <p:txBody>
          <a:bodyPr/>
          <a:lstStyle/>
          <a:p>
            <a:r>
              <a:rPr lang="en-US"/>
              <a:t>Results – Fatigue &amp; Sleep</a:t>
            </a:r>
          </a:p>
        </p:txBody>
      </p:sp>
      <p:pic>
        <p:nvPicPr>
          <p:cNvPr id="4" name="Picture 3">
            <a:extLst>
              <a:ext uri="{FF2B5EF4-FFF2-40B4-BE49-F238E27FC236}">
                <a16:creationId xmlns:a16="http://schemas.microsoft.com/office/drawing/2014/main" id="{43FF9C8C-D4AA-4D7B-917E-1A705D6EE3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264"/>
          <a:stretch/>
        </p:blipFill>
        <p:spPr>
          <a:xfrm>
            <a:off x="6871218" y="294317"/>
            <a:ext cx="1876067" cy="1593657"/>
          </a:xfrm>
          <a:prstGeom prst="rect">
            <a:avLst/>
          </a:prstGeom>
        </p:spPr>
      </p:pic>
    </p:spTree>
    <p:extLst>
      <p:ext uri="{BB962C8B-B14F-4D97-AF65-F5344CB8AC3E}">
        <p14:creationId xmlns:p14="http://schemas.microsoft.com/office/powerpoint/2010/main" val="41696370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GUID" val="274C03305CA54817A711DDC118A6CBC6"/>
  <p:tag name="SLIDEID" val="274C03305CA54817A711DDC118A6CBC6"/>
  <p:tag name="SLIDEORDER" val="1"/>
  <p:tag name="SLIDETYPE" val="Q"/>
  <p:tag name="DEMOGRAPHIC" val="False"/>
  <p:tag name="TEAMASSIGN" val="False"/>
  <p:tag name="SPEEDSCORING" val="False"/>
  <p:tag name="CORRECTPOINTVALUE" val="1"/>
  <p:tag name="INCORRECTPOINTVALUE" val="0"/>
  <p:tag name="ZEROBASED" val="False"/>
  <p:tag name="AUTOADVANCE" val="False"/>
  <p:tag name="NUMRESPONSES" val="3"/>
  <p:tag name="PRIORITYRANKING" val="True"/>
  <p:tag name="MULTIRESPDIVISOR" val="0"/>
  <p:tag name="ALLOWDUPLICATES" val="False"/>
  <p:tag name="RESPONSEWEIGHT" val="10,9,8,7,6,5,4,3,2,1"/>
  <p:tag name="DELIMITERS" val="3.1"/>
  <p:tag name="VALUEFORMAT" val="0%"/>
  <p:tag name="QUESTIONALIAS" val="WHAT TRAINING TOPICS WOULD BE MOST USEFUL TO IMPROVE SAFETY? (PRIORITY TOP 3)"/>
  <p:tag name="ANSWERSALIAS" val="SAFETY LEADERSHIP|smicln|CHAINSAW USE &amp; MAINTENCE|smicln|OTHER EQUIPMENT MAINTENANCE|smicln|DANGER TREES|smicln|FATIGUE &amp; STRESS|smicln|FITNESS &amp; HEALTH|smicln|GUARDING &amp; LOCK-OUT/TAG-OUT|smicln|KNOWING BEST PPE OPTIONS|smicln|WORKERS COMPENSATION"/>
  <p:tag name="VALUES" val="No Value|smicln|No Value|smicln|No Value|smicln|No Value|smicln|No Value|smicln|No Value|smicln|No Value|smicln|No Value|smicln|No Value"/>
  <p:tag name="TOTALRESPONSES" val="1"/>
  <p:tag name="RESPONSECOUNT" val="27"/>
  <p:tag name="SLICED" val="False"/>
  <p:tag name="RESPONSES" val="321;"/>
  <p:tag name="CHARTSTRINGSTD" val="10 9 8 0 0 0 0 0 0"/>
  <p:tag name="CHARTSTRINGREV" val="0 0 0 0 0 0 8 9 10"/>
  <p:tag name="CHARTSTRINGSTDPER" val="0.37037037037037 0.333333333333333 0.296296296296296 0 0 0 0 0 0"/>
  <p:tag name="CHARTSTRINGREVPER" val="0 0 0 0 0 0 0.296296296296296 0.333333333333333 0.37037037037037"/>
  <p:tag name="RESPONSESGATHERED" val="False"/>
  <p:tag name="ANONYMOUSTEMP" val="False"/>
</p:tagLst>
</file>

<file path=ppt/theme/theme1.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Custom 5">
      <a:dk1>
        <a:srgbClr val="4B2E83"/>
      </a:dk1>
      <a:lt1>
        <a:srgbClr val="E8D3A2"/>
      </a:lt1>
      <a:dk2>
        <a:srgbClr val="4B2E83"/>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5F89705E00D4A4B8133F78144E25D1A" ma:contentTypeVersion="18" ma:contentTypeDescription="Create a new document." ma:contentTypeScope="" ma:versionID="522878e96909f6d0100b7c6b62ecd963">
  <xsd:schema xmlns:xsd="http://www.w3.org/2001/XMLSchema" xmlns:xs="http://www.w3.org/2001/XMLSchema" xmlns:p="http://schemas.microsoft.com/office/2006/metadata/properties" xmlns:ns2="ad52bdcb-c82d-4d18-b7f1-e2d22c28dec2" xmlns:ns3="05fa5606-9c65-4a32-9478-e82264793de9" xmlns:ns4="ab06a5aa-8e31-4bdb-9b13-38c58a92ec8a" targetNamespace="http://schemas.microsoft.com/office/2006/metadata/properties" ma:root="true" ma:fieldsID="8f3abadce6d6c27ab4432a862a759b3e" ns2:_="" ns3:_="" ns4:_="">
    <xsd:import namespace="ad52bdcb-c82d-4d18-b7f1-e2d22c28dec2"/>
    <xsd:import namespace="05fa5606-9c65-4a32-9478-e82264793de9"/>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4: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52bdcb-c82d-4d18-b7f1-e2d22c28de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fa5606-9c65-4a32-9478-e82264793de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f3347e8-8ee3-422e-a7a8-96e5cd17af61}" ma:internalName="TaxCatchAll" ma:showField="CatchAllData" ma:web="05fa5606-9c65-4a32-9478-e82264793d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b06a5aa-8e31-4bdb-9b13-38c58a92ec8a" xsi:nil="true"/>
    <lcf76f155ced4ddcb4097134ff3c332f xmlns="ad52bdcb-c82d-4d18-b7f1-e2d22c28dec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465548E-223A-4278-B290-81AC59D868CB}">
  <ds:schemaRefs>
    <ds:schemaRef ds:uri="http://schemas.microsoft.com/sharepoint/v3/contenttype/forms"/>
  </ds:schemaRefs>
</ds:datastoreItem>
</file>

<file path=customXml/itemProps2.xml><?xml version="1.0" encoding="utf-8"?>
<ds:datastoreItem xmlns:ds="http://schemas.openxmlformats.org/officeDocument/2006/customXml" ds:itemID="{8C5CE42B-F697-40CF-B70E-2379508BB4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52bdcb-c82d-4d18-b7f1-e2d22c28dec2"/>
    <ds:schemaRef ds:uri="05fa5606-9c65-4a32-9478-e82264793de9"/>
    <ds:schemaRef ds:uri="ab06a5aa-8e31-4bdb-9b13-38c58a92e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CA405A-07FA-4EE6-A04D-407CE705F27D}">
  <ds:schemaRefs>
    <ds:schemaRef ds:uri="ab06a5aa-8e31-4bdb-9b13-38c58a92ec8a"/>
    <ds:schemaRef ds:uri="ad52bdcb-c82d-4d18-b7f1-e2d22c28dec2"/>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emplate/>
  <TotalTime>19</TotalTime>
  <Words>1901</Words>
  <Application>Microsoft Office PowerPoint</Application>
  <PresentationFormat>On-screen Show (16:9)</PresentationFormat>
  <Paragraphs>202</Paragraphs>
  <Slides>20</Slides>
  <Notes>19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20</vt:i4>
      </vt:variant>
    </vt:vector>
  </HeadingPairs>
  <TitlesOfParts>
    <vt:vector size="33" baseType="lpstr">
      <vt:lpstr>BlinkMacSystemFont</vt:lpstr>
      <vt:lpstr>Wingdings</vt:lpstr>
      <vt:lpstr>Open Sans Light</vt:lpstr>
      <vt:lpstr>Lato</vt:lpstr>
      <vt:lpstr>Arial</vt:lpstr>
      <vt:lpstr>Lucida Grande</vt:lpstr>
      <vt:lpstr>Open Sans</vt:lpstr>
      <vt:lpstr>Calibri</vt:lpstr>
      <vt:lpstr>Uni Sans</vt:lpstr>
      <vt:lpstr>Encode Sans Normal Black</vt:lpstr>
      <vt:lpstr>Merriweather</vt:lpstr>
      <vt:lpstr>Custom Design</vt:lpstr>
      <vt:lpstr>1_Custom Design</vt:lpstr>
      <vt:lpstr>Stress, Fatigue, and Injury Risk in Loggers and Log Truck Drivers: A Mixed Methods Study </vt:lpstr>
      <vt:lpstr>PowerPoint Presentation</vt:lpstr>
      <vt:lpstr>Background</vt:lpstr>
      <vt:lpstr>WHAT TRAINING TOPICS WOULD BE MOST USEFUL TO IMPROVE SAFETY? (PRIORITY TOP 3)</vt:lpstr>
      <vt:lpstr>Study Aims</vt:lpstr>
      <vt:lpstr>Methods - Recruitment </vt:lpstr>
      <vt:lpstr>Results – Survey &amp; Interviews</vt:lpstr>
      <vt:lpstr>Results – Job Demands &amp; Support</vt:lpstr>
      <vt:lpstr>Results – Fatigue &amp; Sleep</vt:lpstr>
      <vt:lpstr>Results – Loggers Exchange Log Trucking Claims 2011-2021 (334 claims)</vt:lpstr>
      <vt:lpstr>Methods—MCMIS Analysis</vt:lpstr>
      <vt:lpstr>Results – MCMIS Analysis</vt:lpstr>
      <vt:lpstr>Discussion - MCMIS Analysis</vt:lpstr>
      <vt:lpstr>Discussion – Industry Support - long days/long travel and fair rates</vt:lpstr>
      <vt:lpstr>Discussion - Safety Communication &amp; Leadership  </vt:lpstr>
      <vt:lpstr>Employer-level Safety Solutions</vt:lpstr>
      <vt:lpstr>Fatigue Management</vt:lpstr>
      <vt:lpstr>Next Steps</vt:lpstr>
      <vt:lpstr>Acknowledgements</vt:lpstr>
      <vt:lpstr>Questions &amp; Ideas?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Judy Lysiak</cp:lastModifiedBy>
  <cp:revision>8</cp:revision>
  <dcterms:created xsi:type="dcterms:W3CDTF">2014-10-14T00:51:43Z</dcterms:created>
  <dcterms:modified xsi:type="dcterms:W3CDTF">2024-10-03T19:59:23Z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0x01010095F89705E00D4A4B8133F78144E25D1A</vt:lpwstr>
  </property>
  <property fmtid="{D5CDD505-2E9C-101B-9397-08002B2CF9AE}" pid="3" name="MediaServiceImageTags">
    <vt:lpwstr/>
  </property>
</Properties>
</file>