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hHD9YwEynRjC+3R2AGCJu2jE9R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5701" autoAdjust="0"/>
  </p:normalViewPr>
  <p:slideViewPr>
    <p:cSldViewPr snapToGrid="0">
      <p:cViewPr varScale="1">
        <p:scale>
          <a:sx n="75" d="100"/>
          <a:sy n="75" d="100"/>
        </p:scale>
        <p:origin x="1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hudsoncrafted?utm_source=unsplash&amp;utm_medium=referral&amp;utm_content=creditCopy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nsplash.com/s/photos/egg-carton?utm_source=unsplash&amp;utm_medium=referral&amp;utm_content=creditCopyTex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unsplash.com/s/photos/wildfire?utm_source=unsplash&amp;utm_medium=referral&amp;utm_content=creditCopyText" TargetMode="External"/><Relationship Id="rId3" Type="http://schemas.openxmlformats.org/officeDocument/2006/relationships/hyperlink" Target="https://pixabay.com/users/sandid-356019/?utm_source=link-attribution&amp;utm_medium=referral&amp;utm_campaign=image&amp;utm_content=945437" TargetMode="External"/><Relationship Id="rId7" Type="http://schemas.openxmlformats.org/officeDocument/2006/relationships/hyperlink" Target="https://unsplash.com/@nipawinnews?utm_source=unsplash&amp;utm_medium=referral&amp;utm_content=creditCopyText"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unsplash.com/s/photos/diesel-truck?utm_source=unsplash&amp;utm_medium=referral&amp;utm_content=creditCopyText" TargetMode="External"/><Relationship Id="rId5" Type="http://schemas.openxmlformats.org/officeDocument/2006/relationships/hyperlink" Target="https://unsplash.com/@matthew_t_rader?utm_source=unsplash&amp;utm_medium=referral&amp;utm_content=creditCopyText" TargetMode="External"/><Relationship Id="rId10" Type="http://schemas.openxmlformats.org/officeDocument/2006/relationships/hyperlink" Target="https://unsplash.com/s/photos/wood-stove?utm_source=unsplash&amp;utm_medium=referral&amp;utm_content=creditCopyText" TargetMode="External"/><Relationship Id="rId4" Type="http://schemas.openxmlformats.org/officeDocument/2006/relationships/hyperlink" Target="https://pixabay.com/?utm_source=link-attribution&amp;utm_medium=referral&amp;utm_campaign=image&amp;utm_content=945437" TargetMode="External"/><Relationship Id="rId9" Type="http://schemas.openxmlformats.org/officeDocument/2006/relationships/hyperlink" Target="https://unsplash.com/@mgshannon?utm_source=unsplash&amp;utm_medium=referral&amp;utm_content=creditCopyText"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ixabay.com/users/Kollinger-15617407/?utm_source=link-attribution&amp;utm_medium=referral&amp;utm_campaign=image&amp;utm_content=5214993"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5214993"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hutterstock.com/g/designua"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pixabay.com/users/manfredrichter-4055600/?utm_source=link-attribution&amp;utm_medium=referral&amp;utm_campaign=image&amp;utm_content=5414735"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5414735"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pixabay.com/users/skeeze-272447/?utm_source=link-attribution&amp;utm_medium=referral&amp;utm_campaign=image&amp;utm_content=1761446"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761446"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pixabay.com/users/KeithJJ-2328014/?utm_source=link-attribution&amp;utm_medium=referral&amp;utm_campaign=image&amp;utm_content=1476010"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476010"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t>Authors:</a:t>
            </a:r>
            <a:br>
              <a:rPr lang="en-US" sz="1800" dirty="0"/>
            </a:br>
            <a:r>
              <a:rPr lang="en-US" sz="1200" dirty="0"/>
              <a:t>Elena Austin, Jessica Black, Kris </a:t>
            </a:r>
            <a:r>
              <a:rPr lang="en-US" sz="1200" dirty="0" err="1"/>
              <a:t>Hartin</a:t>
            </a:r>
            <a:r>
              <a:rPr lang="en-US" sz="1200" dirty="0"/>
              <a:t>, Jose Figueroa, Orly Stampfer, Maria </a:t>
            </a:r>
            <a:r>
              <a:rPr lang="en-US" sz="1200" dirty="0" err="1"/>
              <a:t>Tchong</a:t>
            </a:r>
            <a:r>
              <a:rPr lang="en-US" sz="1200" dirty="0"/>
              <a:t>-French, Omar Torres</a:t>
            </a:r>
            <a:br>
              <a:rPr lang="en-US" sz="1800" dirty="0"/>
            </a:br>
            <a:r>
              <a:rPr lang="en-US" sz="1800" dirty="0"/>
              <a:t> </a:t>
            </a:r>
            <a:br>
              <a:rPr lang="en-US" sz="1800" dirty="0"/>
            </a:br>
            <a:r>
              <a:rPr lang="en-US" sz="1800" dirty="0"/>
              <a:t>We are grateful for ideas and feedback from:</a:t>
            </a:r>
            <a:br>
              <a:rPr lang="en-US" sz="1800" dirty="0"/>
            </a:br>
            <a:r>
              <a:rPr lang="en-US" sz="1200" dirty="0"/>
              <a:t>Jacob Billy, </a:t>
            </a:r>
            <a:r>
              <a:rPr lang="en-US" sz="1200" dirty="0" err="1"/>
              <a:t>Coalby</a:t>
            </a:r>
            <a:r>
              <a:rPr lang="en-US" sz="1200" dirty="0"/>
              <a:t> </a:t>
            </a:r>
            <a:r>
              <a:rPr lang="en-US" sz="1200" dirty="0" err="1"/>
              <a:t>Carner-Valicoff</a:t>
            </a:r>
            <a:r>
              <a:rPr lang="en-US" sz="1200" dirty="0"/>
              <a:t>, Shelby Clark, Cristy Fiander, Aiyana Holt-Zack, Alexis Oxley, Robyn Raya, Briana Rhode, Catherine Karr, Edmund Seto, Kimberly Stewart, Phil </a:t>
            </a:r>
            <a:r>
              <a:rPr lang="en-US" sz="1200" dirty="0" err="1"/>
              <a:t>Swartzendruber</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Eggs: cropped photo by </a:t>
            </a:r>
            <a:r>
              <a:rPr lang="en-US" u="sng">
                <a:solidFill>
                  <a:schemeClr val="hlink"/>
                </a:solidFill>
                <a:hlinkClick r:id="rId3"/>
              </a:rPr>
              <a:t>Debby Hudson</a:t>
            </a:r>
            <a:r>
              <a:rPr lang="en-US"/>
              <a:t> on </a:t>
            </a:r>
            <a:r>
              <a:rPr lang="en-US" u="sng">
                <a:solidFill>
                  <a:schemeClr val="hlink"/>
                </a:solidFill>
                <a:hlinkClick r:id="rId4"/>
              </a:rPr>
              <a:t>Unsplash</a:t>
            </a:r>
            <a:endParaRPr/>
          </a:p>
        </p:txBody>
      </p:sp>
      <p:sp>
        <p:nvSpPr>
          <p:cNvPr id="209" name="Google Shape;2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from Instacart</a:t>
            </a:r>
            <a:endParaRPr/>
          </a:p>
        </p:txBody>
      </p:sp>
      <p:sp>
        <p:nvSpPr>
          <p:cNvPr id="270" name="Google Shape;2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Photo by Amanda Virbitsky</a:t>
            </a:r>
            <a:endParaRPr/>
          </a:p>
        </p:txBody>
      </p:sp>
      <p:sp>
        <p:nvSpPr>
          <p:cNvPr id="300" name="Google Shape;3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Particulate Matter: </a:t>
            </a:r>
            <a:r>
              <a:rPr lang="en-US"/>
              <a:t>Particulate matter, or PM, is the term for small particles found in the air including dust, dirt, soot, smoke, and liquid droplets. Particles can be suspended in the air for long periods of time.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Particulate matter (PM) comes in different sizes. The sizes that are usually monitored are PM with a diameter less than 10 micrometers (PM</a:t>
            </a:r>
            <a:r>
              <a:rPr lang="en-US" sz="1200" baseline="-25000"/>
              <a:t>10</a:t>
            </a:r>
            <a:r>
              <a:rPr lang="en-US" sz="1200"/>
              <a:t>) or less than 2.5 micrometers (PM</a:t>
            </a:r>
            <a:r>
              <a:rPr lang="en-US" sz="1200" baseline="-25000"/>
              <a:t>2.5</a:t>
            </a:r>
            <a:r>
              <a:rPr lang="en-US" sz="1200"/>
              <a: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Image from the EPA: https://www.epa.gov/pm-pollution/particulate-matter-pm-basics#PM</a:t>
            </a:r>
            <a:endParaRPr/>
          </a:p>
        </p:txBody>
      </p:sp>
      <p:sp>
        <p:nvSpPr>
          <p:cNvPr id="308" name="Google Shape;30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US" sz="2000" i="0" u="none" strike="noStrike" cap="none">
                <a:solidFill>
                  <a:srgbClr val="000000"/>
                </a:solidFill>
                <a:latin typeface="Calibri"/>
                <a:ea typeface="Calibri"/>
                <a:cs typeface="Calibri"/>
                <a:sym typeface="Calibri"/>
              </a:rPr>
              <a:t>Particles smaller than 10µm can get past the nose and upper respiratory defenses. These small particles can penetrate deep into the lungs. Very small particles can enter the bloodstream and impact the heart and brain.</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This figure is from: Cormier, S. A., Lomnicki, S., Backes, W., &amp; Dellinger, B. (2006). Origin and health impacts of emissions of toxic by-products and fine particles from combustion and thermal treatment of hazardous wastes and materials. </a:t>
            </a:r>
            <a:r>
              <a:rPr lang="en-US" sz="1200" b="0" i="1" u="none" strike="noStrike" cap="none">
                <a:solidFill>
                  <a:srgbClr val="000000"/>
                </a:solidFill>
                <a:latin typeface="Calibri"/>
                <a:ea typeface="Calibri"/>
                <a:cs typeface="Calibri"/>
                <a:sym typeface="Calibri"/>
              </a:rPr>
              <a:t>Environmental Health Perspectives</a:t>
            </a:r>
            <a:r>
              <a:rPr lang="en-US" sz="1200" b="0" i="0" u="none" strike="noStrike" cap="none">
                <a:solidFill>
                  <a:srgbClr val="000000"/>
                </a:solidFill>
                <a:latin typeface="Calibri"/>
                <a:ea typeface="Calibri"/>
                <a:cs typeface="Calibri"/>
                <a:sym typeface="Calibri"/>
              </a:rPr>
              <a:t>, 810-817.</a:t>
            </a:r>
            <a:endParaRPr/>
          </a:p>
        </p:txBody>
      </p:sp>
      <p:sp>
        <p:nvSpPr>
          <p:cNvPr id="317" name="Google Shape;31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26" name="Google Shape;32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is another example of the same idea.</a:t>
            </a:r>
            <a:endParaRPr/>
          </a:p>
          <a:p>
            <a:pPr marL="0" lvl="0" indent="0" algn="l" rtl="0">
              <a:spcBef>
                <a:spcPts val="0"/>
              </a:spcBef>
              <a:spcAft>
                <a:spcPts val="0"/>
              </a:spcAft>
              <a:buNone/>
            </a:pPr>
            <a:endParaRPr/>
          </a:p>
          <a:p>
            <a:pPr marL="0" lvl="0" indent="0" algn="l" rtl="0">
              <a:spcBef>
                <a:spcPts val="0"/>
              </a:spcBef>
              <a:spcAft>
                <a:spcPts val="0"/>
              </a:spcAft>
              <a:buNone/>
            </a:pPr>
            <a:r>
              <a:rPr lang="en-US"/>
              <a:t>Image from: https://www.azom.com/article.aspx?ArticleID=9937</a:t>
            </a:r>
            <a:endParaRPr/>
          </a:p>
        </p:txBody>
      </p:sp>
      <p:sp>
        <p:nvSpPr>
          <p:cNvPr id="350" name="Google Shape;35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Photo by Amanda Virbitsky</a:t>
            </a:r>
            <a:endParaRPr/>
          </a:p>
        </p:txBody>
      </p:sp>
      <p:sp>
        <p:nvSpPr>
          <p:cNvPr id="140" name="Google Shape;1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Photo by Amanda Virbitsky</a:t>
            </a:r>
            <a:endParaRPr/>
          </a:p>
        </p:txBody>
      </p:sp>
      <p:sp>
        <p:nvSpPr>
          <p:cNvPr id="359" name="Google Shape;35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Note that dominant sources of PM2.5 can vary a lot by location. The types of dominant sources in Yakima County may be very different from the sources in other areas.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Data from the Washington State Department of Ecology Washington State 2014 County Emissions Inventory: https://</a:t>
            </a:r>
            <a:r>
              <a:rPr lang="en-US" dirty="0" err="1"/>
              <a:t>ecology.wa.gov</a:t>
            </a:r>
            <a:r>
              <a:rPr lang="en-US" dirty="0"/>
              <a:t>/DOE/files/c1/c1c6608a-65ed-46a4-aef9-67da5fe3c54d.pdf</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Burn piles: Photo by Orly Stampfer</a:t>
            </a:r>
            <a:endParaRPr dirty="0"/>
          </a:p>
          <a:p>
            <a:pPr marL="0" marR="0" lvl="0" indent="0" algn="l" rtl="0">
              <a:lnSpc>
                <a:spcPct val="100000"/>
              </a:lnSpc>
              <a:spcBef>
                <a:spcPts val="0"/>
              </a:spcBef>
              <a:spcAft>
                <a:spcPts val="0"/>
              </a:spcAft>
              <a:buClr>
                <a:schemeClr val="dk1"/>
              </a:buClr>
              <a:buSzPts val="1200"/>
              <a:buFont typeface="Calibri"/>
              <a:buNone/>
            </a:pPr>
            <a:r>
              <a:rPr lang="en-US" dirty="0"/>
              <a:t>Smoke stacks: Photo from the University of Washington Department of Environmental and Occupational Health Sciences</a:t>
            </a:r>
            <a:endParaRPr dirty="0"/>
          </a:p>
          <a:p>
            <a:pPr marL="0" marR="0" lvl="0" indent="0" algn="l" rtl="0">
              <a:lnSpc>
                <a:spcPct val="100000"/>
              </a:lnSpc>
              <a:spcBef>
                <a:spcPts val="0"/>
              </a:spcBef>
              <a:spcAft>
                <a:spcPts val="0"/>
              </a:spcAft>
              <a:buClr>
                <a:schemeClr val="dk1"/>
              </a:buClr>
              <a:buSzPts val="1200"/>
              <a:buFont typeface="Calibri"/>
              <a:buNone/>
            </a:pPr>
            <a:r>
              <a:rPr lang="en-US" dirty="0"/>
              <a:t>Manure: Photo by Leon Viti from </a:t>
            </a:r>
            <a:r>
              <a:rPr lang="en-US" dirty="0" err="1"/>
              <a:t>Dreamstime.com</a:t>
            </a:r>
            <a:r>
              <a:rPr lang="en-US" dirty="0"/>
              <a:t> (https://</a:t>
            </a:r>
            <a:r>
              <a:rPr lang="en-US" dirty="0" err="1"/>
              <a:t>www.dreamstime.com</a:t>
            </a:r>
            <a:r>
              <a:rPr lang="en-US" dirty="0"/>
              <a:t>/leon1_info)</a:t>
            </a:r>
            <a:endParaRPr dirty="0"/>
          </a:p>
          <a:p>
            <a:pPr marL="0" marR="0" lvl="0" indent="0" algn="l" rtl="0">
              <a:lnSpc>
                <a:spcPct val="100000"/>
              </a:lnSpc>
              <a:spcBef>
                <a:spcPts val="0"/>
              </a:spcBef>
              <a:spcAft>
                <a:spcPts val="0"/>
              </a:spcAft>
              <a:buClr>
                <a:schemeClr val="dk1"/>
              </a:buClr>
              <a:buSzPts val="1200"/>
              <a:buFont typeface="Calibri"/>
              <a:buNone/>
            </a:pPr>
            <a:r>
              <a:rPr lang="en-US" dirty="0"/>
              <a:t>Road dust: </a:t>
            </a:r>
            <a:r>
              <a:rPr lang="en-US" sz="1200" b="0" i="0" dirty="0">
                <a:solidFill>
                  <a:schemeClr val="dk1"/>
                </a:solidFill>
                <a:latin typeface="Calibri"/>
                <a:ea typeface="Calibri"/>
                <a:cs typeface="Calibri"/>
                <a:sym typeface="Calibri"/>
              </a:rPr>
              <a:t>Image by </a:t>
            </a:r>
            <a:r>
              <a:rPr lang="en-US" sz="1200" b="0" i="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sandid</a:t>
            </a:r>
            <a:r>
              <a:rPr lang="en-US" sz="1200" b="0" i="0" dirty="0">
                <a:solidFill>
                  <a:schemeClr val="dk1"/>
                </a:solidFill>
                <a:latin typeface="Calibri"/>
                <a:ea typeface="Calibri"/>
                <a:cs typeface="Calibri"/>
                <a:sym typeface="Calibri"/>
              </a:rPr>
              <a:t> from </a:t>
            </a:r>
            <a:r>
              <a:rPr lang="en-US" sz="1200" b="0"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dirty="0"/>
              <a:t>Truck: Photo by </a:t>
            </a:r>
            <a:r>
              <a:rPr lang="en-US" u="sng" dirty="0">
                <a:solidFill>
                  <a:schemeClr val="hlink"/>
                </a:solidFill>
                <a:hlinkClick r:id="rId5"/>
              </a:rPr>
              <a:t>Matthew T Rader</a:t>
            </a:r>
            <a:r>
              <a:rPr lang="en-US" dirty="0"/>
              <a:t> on </a:t>
            </a:r>
            <a:r>
              <a:rPr lang="en-US" u="sng" dirty="0">
                <a:solidFill>
                  <a:schemeClr val="hlink"/>
                </a:solidFill>
                <a:hlinkClick r:id="rId6"/>
              </a:rPr>
              <a:t>Unsplash</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Wildfire: Photo by </a:t>
            </a:r>
            <a:r>
              <a:rPr lang="en-US" sz="1200" b="0" i="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Joanne Francis</a:t>
            </a:r>
            <a:r>
              <a:rPr lang="en-US" sz="1200" b="0" i="0" dirty="0">
                <a:solidFill>
                  <a:schemeClr val="dk1"/>
                </a:solidFill>
                <a:latin typeface="Calibri"/>
                <a:ea typeface="Calibri"/>
                <a:cs typeface="Calibri"/>
                <a:sym typeface="Calibri"/>
              </a:rPr>
              <a:t> on </a:t>
            </a:r>
            <a:r>
              <a:rPr lang="en-US" sz="1200" b="0" i="0"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Unsplash</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Wood stove: </a:t>
            </a:r>
            <a:r>
              <a:rPr lang="en-US" dirty="0"/>
              <a:t>Photo by </a:t>
            </a:r>
            <a:r>
              <a:rPr lang="en-US" sz="1200" u="sng"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Michael Shannon</a:t>
            </a:r>
            <a:r>
              <a:rPr lang="en-US" dirty="0"/>
              <a:t> on </a:t>
            </a:r>
            <a:r>
              <a:rPr lang="en-US" sz="1200" u="sng" dirty="0">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Unsplash</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67" name="Google Shape;36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Tractor in orchard photo from the University of Washington Department of Environmental and Occupational Health Sciences.</a:t>
            </a:r>
            <a:endParaRPr/>
          </a:p>
          <a:p>
            <a:pPr marL="0" marR="0" lvl="0" indent="0" algn="l" rtl="0">
              <a:lnSpc>
                <a:spcPct val="100000"/>
              </a:lnSpc>
              <a:spcBef>
                <a:spcPts val="0"/>
              </a:spcBef>
              <a:spcAft>
                <a:spcPts val="0"/>
              </a:spcAft>
              <a:buClr>
                <a:schemeClr val="dk1"/>
              </a:buClr>
              <a:buSzPts val="1200"/>
              <a:buFont typeface="Calibri"/>
              <a:buNone/>
            </a:pPr>
            <a:r>
              <a:rPr lang="en-US"/>
              <a:t>Dairy photo from the University of Washington School of Public Health</a:t>
            </a:r>
            <a:endParaRPr/>
          </a:p>
          <a:p>
            <a:pPr marL="0" marR="0" lvl="0" indent="0" algn="l" rtl="0">
              <a:lnSpc>
                <a:spcPct val="100000"/>
              </a:lnSpc>
              <a:spcBef>
                <a:spcPts val="0"/>
              </a:spcBef>
              <a:spcAft>
                <a:spcPts val="0"/>
              </a:spcAft>
              <a:buClr>
                <a:schemeClr val="dk1"/>
              </a:buClr>
              <a:buSzPts val="1200"/>
              <a:buFont typeface="Calibri"/>
              <a:buNone/>
            </a:pPr>
            <a:r>
              <a:rPr lang="en-US"/>
              <a:t>Orchard heater photo by Orly Stampfer</a:t>
            </a:r>
            <a:endParaRPr/>
          </a:p>
          <a:p>
            <a:pPr marL="0" marR="0" lvl="0" indent="0" algn="l" rtl="0">
              <a:lnSpc>
                <a:spcPct val="100000"/>
              </a:lnSpc>
              <a:spcBef>
                <a:spcPts val="0"/>
              </a:spcBef>
              <a:spcAft>
                <a:spcPts val="0"/>
              </a:spcAft>
              <a:buClr>
                <a:schemeClr val="dk1"/>
              </a:buClr>
              <a:buSzPts val="1200"/>
              <a:buFont typeface="Calibri"/>
              <a:buNone/>
            </a:pPr>
            <a:r>
              <a:rPr lang="en-US"/>
              <a:t>Tractor in field photo </a:t>
            </a:r>
            <a:r>
              <a:rPr lang="en-US" sz="1200" b="0" i="0">
                <a:solidFill>
                  <a:schemeClr val="dk1"/>
                </a:solidFill>
                <a:latin typeface="Calibri"/>
                <a:ea typeface="Calibri"/>
                <a:cs typeface="Calibri"/>
                <a:sym typeface="Calibri"/>
              </a:rPr>
              <a:t>by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Hermann Kollinger</a:t>
            </a:r>
            <a:r>
              <a:rPr lang="en-US" sz="1200" b="0" i="0">
                <a:solidFill>
                  <a:schemeClr val="dk1"/>
                </a:solidFill>
                <a:latin typeface="Calibri"/>
                <a:ea typeface="Calibri"/>
                <a:cs typeface="Calibri"/>
                <a:sym typeface="Calibri"/>
              </a:rPr>
              <a:t> from </a:t>
            </a:r>
            <a:r>
              <a:rPr lang="en-US" sz="1200" b="0" i="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a:solidFill>
                  <a:schemeClr val="dk1"/>
                </a:solidFill>
                <a:latin typeface="Calibri"/>
                <a:ea typeface="Calibri"/>
                <a:cs typeface="Calibri"/>
                <a:sym typeface="Calibri"/>
              </a:rPr>
              <a:t> </a:t>
            </a:r>
            <a:endParaRPr/>
          </a:p>
        </p:txBody>
      </p:sp>
      <p:sp>
        <p:nvSpPr>
          <p:cNvPr id="382" name="Google Shape;38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Photo by Amanda Virbitsky</a:t>
            </a:r>
            <a:endParaRPr/>
          </a:p>
        </p:txBody>
      </p:sp>
      <p:sp>
        <p:nvSpPr>
          <p:cNvPr id="404" name="Google Shape;40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from: https://asthma.net/causes/</a:t>
            </a:r>
            <a:endParaRPr/>
          </a:p>
        </p:txBody>
      </p:sp>
      <p:sp>
        <p:nvSpPr>
          <p:cNvPr id="420" name="Google Shape;42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US" sz="2000" i="0" u="none" strike="noStrike" cap="none">
                <a:solidFill>
                  <a:srgbClr val="000000"/>
                </a:solidFill>
                <a:latin typeface="Calibri"/>
                <a:ea typeface="Calibri"/>
                <a:cs typeface="Calibri"/>
                <a:sym typeface="Calibri"/>
              </a:rPr>
              <a:t>Particles smaller than 10µm can get past the nose and upper respiratory defenses. These small particles can penetrate deep into the lungs. Very small particles can enter the bloodstream and impact the heart and brain.</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This figure is from: Cormier, S. A., Lomnicki, S., Backes, W., &amp; Dellinger, B. (2006). Origin and health impacts of emissions of toxic by-products and fine particles from combustion and thermal treatment of hazardous wastes and materials. </a:t>
            </a:r>
            <a:r>
              <a:rPr lang="en-US" sz="1200" b="0" i="1" u="none" strike="noStrike" cap="none">
                <a:solidFill>
                  <a:srgbClr val="000000"/>
                </a:solidFill>
                <a:latin typeface="Calibri"/>
                <a:ea typeface="Calibri"/>
                <a:cs typeface="Calibri"/>
                <a:sym typeface="Calibri"/>
              </a:rPr>
              <a:t>Environmental Health Perspectives</a:t>
            </a:r>
            <a:r>
              <a:rPr lang="en-US" sz="1200" b="0" i="0" u="none" strike="noStrike" cap="none">
                <a:solidFill>
                  <a:srgbClr val="000000"/>
                </a:solidFill>
                <a:latin typeface="Calibri"/>
                <a:ea typeface="Calibri"/>
                <a:cs typeface="Calibri"/>
                <a:sym typeface="Calibri"/>
              </a:rPr>
              <a:t>, 810-817.</a:t>
            </a:r>
            <a:endParaRPr/>
          </a:p>
        </p:txBody>
      </p:sp>
      <p:sp>
        <p:nvSpPr>
          <p:cNvPr id="442" name="Google Shape;44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are many of the government air monitors in Washington. Where do you notice more air monitors? Fewer air monitors? </a:t>
            </a:r>
            <a:endParaRPr dirty="0"/>
          </a:p>
          <a:p>
            <a:pPr marL="0" marR="0" lvl="0" indent="0" algn="l" rtl="0">
              <a:lnSpc>
                <a:spcPct val="100000"/>
              </a:lnSpc>
              <a:spcBef>
                <a:spcPts val="0"/>
              </a:spcBef>
              <a:spcAft>
                <a:spcPts val="0"/>
              </a:spcAft>
              <a:buClr>
                <a:schemeClr val="dk1"/>
              </a:buClr>
              <a:buSzPts val="1200"/>
              <a:buFont typeface="Calibri"/>
              <a:buNone/>
            </a:pPr>
            <a:r>
              <a:rPr lang="en-US" dirty="0"/>
              <a:t>(Urban vs. rural/less urban)</a:t>
            </a:r>
            <a:endParaRPr dirty="0"/>
          </a:p>
          <a:p>
            <a:pPr marL="0" lvl="0" indent="0" algn="l" rtl="0">
              <a:spcBef>
                <a:spcPts val="0"/>
              </a:spcBef>
              <a:spcAft>
                <a:spcPts val="0"/>
              </a:spcAft>
              <a:buNone/>
            </a:pPr>
            <a:r>
              <a:rPr lang="en-US" dirty="0"/>
              <a:t>Green=good air quality, yellow=moderate, and gray=monitors not working. Orange, red, purple, and dark purple=varying degrees of unhealthy. </a:t>
            </a:r>
            <a:endParaRPr dirty="0"/>
          </a:p>
          <a:p>
            <a:pPr marL="0" lvl="0" indent="0" algn="l" rtl="0">
              <a:spcBef>
                <a:spcPts val="0"/>
              </a:spcBef>
              <a:spcAft>
                <a:spcPts val="0"/>
              </a:spcAft>
              <a:buNone/>
            </a:pPr>
            <a:r>
              <a:rPr lang="en-US" dirty="0"/>
              <a:t>This snapshot is from 8/14/18. What do you think was going on at that time to cause this air quality?</a:t>
            </a:r>
            <a:endParaRPr dirty="0"/>
          </a:p>
          <a:p>
            <a:pPr marL="0" lvl="0" indent="0" algn="l" rtl="0">
              <a:spcBef>
                <a:spcPts val="0"/>
              </a:spcBef>
              <a:spcAft>
                <a:spcPts val="0"/>
              </a:spcAft>
              <a:buNone/>
            </a:pPr>
            <a:r>
              <a:rPr lang="en-US" dirty="0"/>
              <a:t>(wildfires)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Image from the Washington State Department of Ecology air monitoring website. Current site: https://</a:t>
            </a:r>
            <a:r>
              <a:rPr lang="en-US" dirty="0" err="1"/>
              <a:t>enviwa.ecology.wa.gov</a:t>
            </a:r>
            <a:r>
              <a:rPr lang="en-US" dirty="0"/>
              <a:t>/home/map</a:t>
            </a:r>
            <a:endParaRPr dirty="0"/>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Image by</a:t>
            </a:r>
            <a:r>
              <a:rPr lang="en-US" sz="1200" b="0" i="0" dirty="0">
                <a:solidFill>
                  <a:schemeClr val="dk1"/>
                </a:solidFill>
                <a:latin typeface="Calibri"/>
                <a:ea typeface="Calibri"/>
                <a:cs typeface="Calibri"/>
                <a:sym typeface="Calibri"/>
              </a:rPr>
              <a:t> </a:t>
            </a:r>
            <a:r>
              <a:rPr lang="en-US" sz="1200" b="0" i="0" u="sng" strike="noStrik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Designua</a:t>
            </a:r>
            <a:r>
              <a:rPr lang="en-US" sz="1200" b="0" i="0" u="none" strike="noStrike" dirty="0">
                <a:solidFill>
                  <a:schemeClr val="dk1"/>
                </a:solidFill>
                <a:latin typeface="Calibri"/>
                <a:ea typeface="Calibri"/>
                <a:cs typeface="Calibri"/>
                <a:sym typeface="Calibri"/>
              </a:rPr>
              <a:t> from </a:t>
            </a:r>
            <a:r>
              <a:rPr lang="en-US" sz="1200" b="0" i="0" u="none" strike="noStrike" dirty="0" err="1">
                <a:solidFill>
                  <a:schemeClr val="dk1"/>
                </a:solidFill>
                <a:latin typeface="Calibri"/>
                <a:ea typeface="Calibri"/>
                <a:cs typeface="Calibri"/>
                <a:sym typeface="Calibri"/>
              </a:rPr>
              <a:t>Shutterstock</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dirty="0"/>
          </a:p>
        </p:txBody>
      </p:sp>
      <p:sp>
        <p:nvSpPr>
          <p:cNvPr id="451" name="Google Shape;45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Edited image from: http://www.biochemsoctrans.org/content/42/4/1006.figures-only </a:t>
            </a:r>
            <a:endParaRPr/>
          </a:p>
        </p:txBody>
      </p:sp>
      <p:sp>
        <p:nvSpPr>
          <p:cNvPr id="460" name="Google Shape;46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Edited image from: http://www.biochemsoctrans.org/content/42/4/1006.figures-only</a:t>
            </a:r>
            <a:endParaRPr/>
          </a:p>
        </p:txBody>
      </p:sp>
      <p:sp>
        <p:nvSpPr>
          <p:cNvPr id="471" name="Google Shape;47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Edited image from: https://medical-dictionary.thefreedictionary.com/_/viewer.aspx?path=MosbyMD&amp;name=olfactory-nerve.jpg&amp;url=https%3A%2F%2Fmedical-dictionary.thefreedictionary.com%2Folfactory%2Bnerve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84" name="Google Shape;48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Photo by Amanda Virbitsky</a:t>
            </a:r>
            <a:endParaRPr/>
          </a:p>
        </p:txBody>
      </p:sp>
      <p:sp>
        <p:nvSpPr>
          <p:cNvPr id="497" name="Google Shape;49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Table from the EPA </a:t>
            </a:r>
            <a:r>
              <a:rPr lang="en-US" dirty="0" err="1"/>
              <a:t>AirNow</a:t>
            </a:r>
            <a:r>
              <a:rPr lang="en-US" dirty="0"/>
              <a:t> website: https://</a:t>
            </a:r>
            <a:r>
              <a:rPr lang="en-US" dirty="0" err="1"/>
              <a:t>www.airnow.gov</a:t>
            </a:r>
            <a:r>
              <a:rPr lang="en-US" dirty="0"/>
              <a:t>/</a:t>
            </a:r>
            <a:r>
              <a:rPr lang="en-US" dirty="0" err="1"/>
              <a:t>aqi</a:t>
            </a:r>
            <a:r>
              <a:rPr lang="en-US" dirty="0"/>
              <a:t>/</a:t>
            </a:r>
            <a:r>
              <a:rPr lang="en-US" dirty="0" err="1"/>
              <a:t>aqi</a:t>
            </a:r>
            <a:r>
              <a:rPr lang="en-US" dirty="0"/>
              <a:t>-basics/</a:t>
            </a:r>
          </a:p>
        </p:txBody>
      </p:sp>
      <p:sp>
        <p:nvSpPr>
          <p:cNvPr id="505" name="Google Shape;50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Images from </a:t>
            </a:r>
            <a:r>
              <a:rPr lang="en-US" sz="1200" dirty="0"/>
              <a:t>Phil </a:t>
            </a:r>
            <a:r>
              <a:rPr lang="en-US" sz="1200" dirty="0" err="1"/>
              <a:t>Swartzendruber</a:t>
            </a:r>
            <a:r>
              <a:rPr lang="en-US" sz="1200" dirty="0"/>
              <a:t>, Puget Sound Clean Air Agency</a:t>
            </a:r>
          </a:p>
        </p:txBody>
      </p:sp>
      <p:sp>
        <p:nvSpPr>
          <p:cNvPr id="513" name="Google Shape;51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Image/chart from </a:t>
            </a:r>
            <a:r>
              <a:rPr lang="en-US" sz="1200"/>
              <a:t>Phil Swartzendruber, Puget Sound Clean Air Agency</a:t>
            </a:r>
            <a:endParaRPr/>
          </a:p>
          <a:p>
            <a:pPr marL="0" lvl="0" indent="0" algn="l" rtl="0">
              <a:spcBef>
                <a:spcPts val="0"/>
              </a:spcBef>
              <a:spcAft>
                <a:spcPts val="0"/>
              </a:spcAft>
              <a:buNone/>
            </a:pPr>
            <a:endParaRPr/>
          </a:p>
        </p:txBody>
      </p:sp>
      <p:sp>
        <p:nvSpPr>
          <p:cNvPr id="524" name="Google Shape;52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a:t>Image/chart from Phil Swartzendruber, Puget Sound Clean Air Agency</a:t>
            </a:r>
            <a:endParaRPr sz="2400"/>
          </a:p>
        </p:txBody>
      </p:sp>
      <p:sp>
        <p:nvSpPr>
          <p:cNvPr id="530" name="Google Shape;53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Table modified from the EPA AirNow website: https://www.airnow.gov/aqi/aqi-basics/</a:t>
            </a:r>
            <a:endParaRPr/>
          </a:p>
        </p:txBody>
      </p:sp>
      <p:sp>
        <p:nvSpPr>
          <p:cNvPr id="155" name="Google Shape;15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Reintroduce some of the discussion questions from the previous session.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Photo by Amanda Virbitsky</a:t>
            </a:r>
            <a:endParaRPr/>
          </a:p>
        </p:txBody>
      </p:sp>
      <p:sp>
        <p:nvSpPr>
          <p:cNvPr id="548" name="Google Shape;54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Images from </a:t>
            </a:r>
            <a:r>
              <a:rPr lang="en-US" sz="1200" dirty="0"/>
              <a:t>Phil </a:t>
            </a:r>
            <a:r>
              <a:rPr lang="en-US" sz="1200" dirty="0" err="1"/>
              <a:t>Swartzendruber</a:t>
            </a:r>
            <a:r>
              <a:rPr lang="en-US" sz="1200" dirty="0"/>
              <a:t>, Puget Sound Clean Air Agency</a:t>
            </a:r>
            <a:endParaRPr dirty="0"/>
          </a:p>
        </p:txBody>
      </p:sp>
      <p:sp>
        <p:nvSpPr>
          <p:cNvPr id="556" name="Google Shape;55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1200" b="0" i="0" u="none" strike="noStrike" cap="none" dirty="0">
                <a:solidFill>
                  <a:schemeClr val="dk1"/>
                </a:solidFill>
                <a:effectLst/>
                <a:latin typeface="Calibri"/>
                <a:ea typeface="Calibri"/>
                <a:cs typeface="Calibri"/>
                <a:sym typeface="Calibri"/>
              </a:rPr>
              <a:t>Image from: </a:t>
            </a:r>
            <a:r>
              <a:rPr lang="en-US" sz="1200" b="0" i="0" u="none" strike="noStrike" cap="none" dirty="0" err="1">
                <a:solidFill>
                  <a:schemeClr val="dk1"/>
                </a:solidFill>
                <a:effectLst/>
                <a:latin typeface="Calibri"/>
                <a:ea typeface="Calibri"/>
                <a:cs typeface="Calibri"/>
                <a:sym typeface="Calibri"/>
              </a:rPr>
              <a:t>Ougulei</a:t>
            </a:r>
            <a:r>
              <a:rPr lang="en-US" sz="1200" b="0" i="0" u="none" strike="noStrike" cap="none" dirty="0">
                <a:solidFill>
                  <a:schemeClr val="dk1"/>
                </a:solidFill>
                <a:effectLst/>
                <a:latin typeface="Calibri"/>
                <a:ea typeface="Calibri"/>
                <a:cs typeface="Calibri"/>
                <a:sym typeface="Calibri"/>
              </a:rPr>
              <a:t>, D. (2010), Sources of Fine Particles in the Wapato Hills-Puyallup River Valley PM2.5 Nonattainment Area, WA Dept of Ecology, April 2010, Publication No. 10-02-009. </a:t>
            </a:r>
          </a:p>
          <a:p>
            <a:pPr marL="0" marR="0" lvl="0" indent="0" algn="l" rtl="0">
              <a:lnSpc>
                <a:spcPct val="100000"/>
              </a:lnSpc>
              <a:spcBef>
                <a:spcPts val="0"/>
              </a:spcBef>
              <a:spcAft>
                <a:spcPts val="0"/>
              </a:spcAft>
              <a:buClr>
                <a:schemeClr val="dk1"/>
              </a:buClr>
              <a:buSzPts val="2400"/>
              <a:buFont typeface="Calibri"/>
              <a:buNone/>
            </a:pPr>
            <a:endParaRPr sz="2400" dirty="0"/>
          </a:p>
          <a:p>
            <a:pPr marL="0" marR="0" lvl="0" indent="0" algn="l" rtl="0">
              <a:lnSpc>
                <a:spcPct val="100000"/>
              </a:lnSpc>
              <a:spcBef>
                <a:spcPts val="0"/>
              </a:spcBef>
              <a:spcAft>
                <a:spcPts val="0"/>
              </a:spcAft>
              <a:buClr>
                <a:schemeClr val="dk1"/>
              </a:buClr>
              <a:buSzPts val="2400"/>
              <a:buFont typeface="Calibri"/>
              <a:buNone/>
            </a:pPr>
            <a:r>
              <a:rPr lang="en-US" sz="2400" dirty="0"/>
              <a:t>Compare the pollution sources shown here to the ones we talked about last week and to the ones in the “Sources of particulate matter” section.</a:t>
            </a:r>
          </a:p>
          <a:p>
            <a:pPr marL="0" marR="0" lvl="0" indent="0" algn="l" rtl="0">
              <a:lnSpc>
                <a:spcPct val="100000"/>
              </a:lnSpc>
              <a:spcBef>
                <a:spcPts val="0"/>
              </a:spcBef>
              <a:spcAft>
                <a:spcPts val="0"/>
              </a:spcAft>
              <a:buClr>
                <a:schemeClr val="dk1"/>
              </a:buClr>
              <a:buSzPts val="2400"/>
              <a:buFont typeface="Calibri"/>
              <a:buNone/>
            </a:pPr>
            <a:endParaRPr lang="en-US" sz="2400" b="0" i="0" u="none" strike="noStrike" cap="none"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effectLst/>
                <a:latin typeface="Calibri"/>
                <a:ea typeface="Calibri"/>
                <a:cs typeface="Calibri"/>
                <a:sym typeface="Calibri"/>
              </a:rPr>
              <a:t>A majority of the wintertime PM in the Tacoma and Pierce County area was found to come from wood smoke.</a:t>
            </a:r>
          </a:p>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effectLst/>
                <a:latin typeface="Calibri"/>
                <a:ea typeface="Calibri"/>
                <a:cs typeface="Calibri"/>
                <a:sym typeface="Calibri"/>
              </a:rPr>
              <a:t>Puget Sound Clean Air Agency and the WA Department of Ecology convened a stakeholder working group to advise on solutions.</a:t>
            </a:r>
          </a:p>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effectLst/>
                <a:latin typeface="Calibri"/>
                <a:ea typeface="Calibri"/>
                <a:cs typeface="Calibri"/>
                <a:sym typeface="Calibri"/>
              </a:rPr>
              <a:t>The stakeholder group decided to focus on residential wood smoke and recommended: enhanced enforcement, expanded change-out programs, ban older (uncertified) stoves.</a:t>
            </a:r>
          </a:p>
          <a:p>
            <a:pPr marL="0" marR="0" lvl="0" indent="0" algn="l" rtl="0">
              <a:lnSpc>
                <a:spcPct val="100000"/>
              </a:lnSpc>
              <a:spcBef>
                <a:spcPts val="0"/>
              </a:spcBef>
              <a:spcAft>
                <a:spcPts val="0"/>
              </a:spcAft>
              <a:buClr>
                <a:schemeClr val="dk1"/>
              </a:buClr>
              <a:buSzPts val="2400"/>
              <a:buFont typeface="Calibri"/>
              <a:buNone/>
            </a:pPr>
            <a:endParaRPr lang="en-US" sz="2400" dirty="0"/>
          </a:p>
          <a:p>
            <a:pPr marL="0" marR="0" lvl="0" indent="0" algn="l" rtl="0">
              <a:lnSpc>
                <a:spcPct val="100000"/>
              </a:lnSpc>
              <a:spcBef>
                <a:spcPts val="0"/>
              </a:spcBef>
              <a:spcAft>
                <a:spcPts val="0"/>
              </a:spcAft>
              <a:buClr>
                <a:schemeClr val="dk1"/>
              </a:buClr>
              <a:buSzPts val="2400"/>
              <a:buFont typeface="Calibri"/>
              <a:buNone/>
            </a:pPr>
            <a:endParaRPr lang="en-US" sz="2400" dirty="0"/>
          </a:p>
          <a:p>
            <a:pPr marL="0" marR="0" lvl="0" indent="0" algn="l" rtl="0">
              <a:lnSpc>
                <a:spcPct val="100000"/>
              </a:lnSpc>
              <a:spcBef>
                <a:spcPts val="0"/>
              </a:spcBef>
              <a:spcAft>
                <a:spcPts val="0"/>
              </a:spcAft>
              <a:buClr>
                <a:schemeClr val="dk1"/>
              </a:buClr>
              <a:buSzPts val="2400"/>
              <a:buFont typeface="Calibri"/>
              <a:buNone/>
            </a:pPr>
            <a:endParaRPr dirty="0"/>
          </a:p>
        </p:txBody>
      </p:sp>
      <p:sp>
        <p:nvSpPr>
          <p:cNvPr id="568" name="Google Shape;56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dirty="0"/>
              <a:t>Image from Phil </a:t>
            </a:r>
            <a:r>
              <a:rPr lang="en-US" sz="2400" dirty="0" err="1"/>
              <a:t>Swartzendruber</a:t>
            </a:r>
            <a:r>
              <a:rPr lang="en-US" sz="2400" dirty="0"/>
              <a:t>, Puget Sound Clean Air Agency</a:t>
            </a:r>
          </a:p>
          <a:p>
            <a:pPr marL="0" marR="0" lvl="0" indent="0" algn="l" rtl="0">
              <a:lnSpc>
                <a:spcPct val="100000"/>
              </a:lnSpc>
              <a:spcBef>
                <a:spcPts val="0"/>
              </a:spcBef>
              <a:spcAft>
                <a:spcPts val="0"/>
              </a:spcAft>
              <a:buClr>
                <a:schemeClr val="dk1"/>
              </a:buClr>
              <a:buSzPts val="2400"/>
              <a:buFont typeface="Calibri"/>
              <a:buNone/>
            </a:pPr>
            <a:endParaRPr sz="2400" dirty="0"/>
          </a:p>
        </p:txBody>
      </p:sp>
      <p:sp>
        <p:nvSpPr>
          <p:cNvPr id="577" name="Google Shape;57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Photo by Amanda Virbitsky</a:t>
            </a:r>
            <a:endParaRPr/>
          </a:p>
        </p:txBody>
      </p:sp>
      <p:sp>
        <p:nvSpPr>
          <p:cNvPr id="586" name="Google Shape;58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Light scattering: review the spray bottle activity and the “</a:t>
            </a:r>
            <a:r>
              <a:rPr lang="en-US" b="0" dirty="0">
                <a:solidFill>
                  <a:schemeClr val="lt1"/>
                </a:solidFill>
              </a:rPr>
              <a:t>Particle sizes and light scattering” section.</a:t>
            </a:r>
            <a:endParaRPr dirty="0"/>
          </a:p>
          <a:p>
            <a:pPr marL="0" lvl="0" indent="0" algn="l" rtl="0">
              <a:spcBef>
                <a:spcPts val="0"/>
              </a:spcBef>
              <a:spcAft>
                <a:spcPts val="0"/>
              </a:spcAft>
              <a:buNone/>
            </a:pPr>
            <a:endParaRPr b="0" dirty="0">
              <a:solidFill>
                <a:schemeClr val="lt1"/>
              </a:solidFill>
            </a:endParaRPr>
          </a:p>
          <a:p>
            <a:pPr marL="0" lvl="0" indent="0" algn="l" rtl="0">
              <a:spcBef>
                <a:spcPts val="0"/>
              </a:spcBef>
              <a:spcAft>
                <a:spcPts val="0"/>
              </a:spcAft>
              <a:buNone/>
            </a:pPr>
            <a:r>
              <a:rPr lang="en-US" b="0" dirty="0">
                <a:solidFill>
                  <a:schemeClr val="lt1"/>
                </a:solidFill>
              </a:rPr>
              <a:t>Photos by Orly Stampfer</a:t>
            </a:r>
            <a:endParaRPr b="0" dirty="0"/>
          </a:p>
        </p:txBody>
      </p:sp>
      <p:sp>
        <p:nvSpPr>
          <p:cNvPr id="594" name="Google Shape;59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Using light scattering, the Plantowers detect the number of particles per 0.1 liter of air that pass through the sensors. The Plantowers detect the number of particles of different sizes. The data on the micro SD card shows the number of particles detected that are greater than 0.3 micrometers (um) in diameter, greater than 0.5 um, greater than 1um, greater than 2.5 um, greater than 5um, and greater than 10 um. If you wanted to know the number of particles that were smaller than 2.5 um, you would need to take the number greater than 0.3 um and subtract the number greater than 2.5 um.</a:t>
            </a:r>
            <a:endParaRPr/>
          </a:p>
        </p:txBody>
      </p:sp>
      <p:sp>
        <p:nvSpPr>
          <p:cNvPr id="612" name="Google Shape;61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 Purple Air monitor has a built-in equation to translate the number of particles of different sizes into estimates of the mass of particles of different sizes. The number of particles per 0.1 liters of air is translated to micrograms of particles per cubic meter of air. This is called the mass concentration. For example, on the previous slide we talked about how we would come up with the number of particles smaller than 2.5 um. In order to come up with a mass concentration for PM2.5, the Purple Air monitor applies an equation to the number of particles smaller than 2.5 um and this results in an estimate of the mass (micrograms) per meter cubed of particles smaller than 2.5 um. This is commonly referred to as PM2.5 (ug/m3). One meter cubed is equal to 1000 liters.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Image from Instacart</a:t>
            </a:r>
            <a:endParaRPr dirty="0"/>
          </a:p>
        </p:txBody>
      </p:sp>
      <p:sp>
        <p:nvSpPr>
          <p:cNvPr id="647" name="Google Shape;64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all of the columns that appear in a spreadsheet of Purple Air data. Note that the time used is Coordinated Universal Time, which is 7 hours ahead of us during daylight savings (PDT), and 8 hours ahead of us during standard time (PST). Particle number and mass concentration data is provided twice – one set for each Plantower (Plantower a and Plantower b). There are two estimates for mass concentrations (PM1, PM2.5, and PM10) provided for each Plantower. The “cf” estimate is meant to be used in factory or laboratory environments. The “atm” estimate is meant to be used in everyday environments. The “atm” estimate is the one we will use in our projects.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Please note that Purple Air data downloaded from the internet or with more recent firmware updates may look different from what is shown here.</a:t>
            </a:r>
            <a:endParaRPr/>
          </a:p>
        </p:txBody>
      </p:sp>
      <p:sp>
        <p:nvSpPr>
          <p:cNvPr id="658" name="Google Shape;65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Photo by Amanda Virbitsky</a:t>
            </a:r>
            <a:endParaRPr/>
          </a:p>
        </p:txBody>
      </p:sp>
      <p:sp>
        <p:nvSpPr>
          <p:cNvPr id="690" name="Google Shape;69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Particulate Matter: </a:t>
            </a:r>
            <a:r>
              <a:rPr lang="en-US"/>
              <a:t>Particulate matter, or PM, is the term for small particles found in the air including dust, dirt, soot, smoke, and liquid droplets. Particles can be suspended in the air for long periods of time.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Image from the EPA: https://www.epa.gov/pm-pollution/particulate-matter-pm-basics#PM</a:t>
            </a:r>
            <a:endParaRPr/>
          </a:p>
        </p:txBody>
      </p:sp>
      <p:sp>
        <p:nvSpPr>
          <p:cNvPr id="165" name="Google Shape;1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Photo by Catherine Karr</a:t>
            </a:r>
            <a:endParaRPr/>
          </a:p>
        </p:txBody>
      </p:sp>
      <p:sp>
        <p:nvSpPr>
          <p:cNvPr id="698" name="Google Shape;698;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One way to think through this is to fill in the blank. For the first bullet point, replace “dependent” with one of the dependent variables given and replace “independent” with one of the independent variables given. For example: how does air particle mass concentration change in relation to a change in time?</a:t>
            </a:r>
            <a:endParaRPr dirty="0"/>
          </a:p>
        </p:txBody>
      </p:sp>
      <p:sp>
        <p:nvSpPr>
          <p:cNvPr id="709" name="Google Shape;70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Tomato plant photo: </a:t>
            </a:r>
            <a:r>
              <a:rPr lang="en-US" sz="1200" b="0" i="0">
                <a:solidFill>
                  <a:schemeClr val="dk1"/>
                </a:solidFill>
                <a:latin typeface="Calibri"/>
                <a:ea typeface="Calibri"/>
                <a:cs typeface="Calibri"/>
                <a:sym typeface="Calibri"/>
              </a:rPr>
              <a:t>Image by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Manfred Richter</a:t>
            </a:r>
            <a:r>
              <a:rPr lang="en-US" sz="1200" b="0" i="0">
                <a:solidFill>
                  <a:schemeClr val="dk1"/>
                </a:solidFill>
                <a:latin typeface="Calibri"/>
                <a:ea typeface="Calibri"/>
                <a:cs typeface="Calibri"/>
                <a:sym typeface="Calibri"/>
              </a:rPr>
              <a:t> from </a:t>
            </a:r>
            <a:r>
              <a:rPr lang="en-US" sz="1200" b="0" i="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a:solidFill>
                  <a:schemeClr val="dk1"/>
                </a:solidFill>
                <a:latin typeface="Calibri"/>
                <a:ea typeface="Calibri"/>
                <a:cs typeface="Calibri"/>
                <a:sym typeface="Calibri"/>
              </a:rPr>
              <a:t> </a:t>
            </a:r>
            <a:endParaRPr/>
          </a:p>
        </p:txBody>
      </p:sp>
      <p:sp>
        <p:nvSpPr>
          <p:cNvPr id="719" name="Google Shape;71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Photo by Amanda Virbitsky</a:t>
            </a:r>
            <a:endParaRPr/>
          </a:p>
        </p:txBody>
      </p:sp>
      <p:sp>
        <p:nvSpPr>
          <p:cNvPr id="745" name="Google Shape;74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Bald eagle pair chart from: https://</a:t>
            </a:r>
            <a:r>
              <a:rPr lang="en-US" dirty="0" err="1"/>
              <a:t>www.biologicaldiversity.org</a:t>
            </a:r>
            <a:r>
              <a:rPr lang="en-US" dirty="0"/>
              <a:t>/species/birds/</a:t>
            </a:r>
            <a:r>
              <a:rPr lang="en-US" dirty="0" err="1"/>
              <a:t>bald_eagle</a:t>
            </a:r>
            <a:r>
              <a:rPr lang="en-US" dirty="0"/>
              <a:t>/report/</a:t>
            </a:r>
            <a:r>
              <a:rPr lang="en-US" dirty="0" err="1"/>
              <a:t>index.html</a:t>
            </a:r>
            <a:r>
              <a:rPr lang="en-US" dirty="0"/>
              <a:t>#:~:text=The%20population%20has%20since%20grown,the%20Wabash%20and%20White%20rivers.&amp;text=The%20bald%20eagle%20was%20formerly,loss%20and%20persecution%20(25).</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Bald eagle pair photo: </a:t>
            </a:r>
            <a:r>
              <a:rPr lang="en-US" sz="1200" b="0" i="0" dirty="0">
                <a:solidFill>
                  <a:schemeClr val="dk1"/>
                </a:solidFill>
                <a:latin typeface="Calibri"/>
                <a:ea typeface="Calibri"/>
                <a:cs typeface="Calibri"/>
                <a:sym typeface="Calibri"/>
              </a:rPr>
              <a:t>Image by </a:t>
            </a:r>
            <a:r>
              <a:rPr lang="en-US" sz="1200" b="0" i="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skeeze</a:t>
            </a:r>
            <a:r>
              <a:rPr lang="en-US" sz="1200" b="0" i="0" dirty="0">
                <a:solidFill>
                  <a:schemeClr val="dk1"/>
                </a:solidFill>
                <a:latin typeface="Calibri"/>
                <a:ea typeface="Calibri"/>
                <a:cs typeface="Calibri"/>
                <a:sym typeface="Calibri"/>
              </a:rPr>
              <a:t> from </a:t>
            </a:r>
            <a:r>
              <a:rPr lang="en-US" sz="1200" b="0"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dirty="0">
                <a:solidFill>
                  <a:schemeClr val="dk1"/>
                </a:solidFill>
                <a:latin typeface="Calibri"/>
                <a:ea typeface="Calibri"/>
                <a:cs typeface="Calibri"/>
                <a:sym typeface="Calibri"/>
              </a:rPr>
              <a:t> </a:t>
            </a:r>
            <a:endParaRPr dirty="0"/>
          </a:p>
        </p:txBody>
      </p:sp>
      <p:sp>
        <p:nvSpPr>
          <p:cNvPr id="753" name="Google Shape;75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X-axis range tells you which years are included</a:t>
            </a:r>
            <a:endParaRPr dirty="0"/>
          </a:p>
          <a:p>
            <a:pPr marL="0" lvl="0" indent="0" algn="l" rtl="0">
              <a:spcBef>
                <a:spcPts val="0"/>
              </a:spcBef>
              <a:spcAft>
                <a:spcPts val="0"/>
              </a:spcAft>
              <a:buNone/>
            </a:pPr>
            <a:r>
              <a:rPr lang="en-US" dirty="0"/>
              <a:t>Y-axis range tells you that the number of bald eagle breeding pairs observed is between 0 and 900</a:t>
            </a:r>
            <a:endParaRPr dirty="0"/>
          </a:p>
          <a:p>
            <a:pPr marL="0" lvl="0" indent="0" algn="l" rtl="0">
              <a:spcBef>
                <a:spcPts val="0"/>
              </a:spcBef>
              <a:spcAft>
                <a:spcPts val="0"/>
              </a:spcAft>
              <a:buNone/>
            </a:pPr>
            <a:r>
              <a:rPr lang="en-US" dirty="0"/>
              <a:t>In 1995, there were about 550 breeding pairs observed in Washington.</a:t>
            </a:r>
            <a:endParaRPr dirty="0"/>
          </a:p>
          <a:p>
            <a:pPr marL="0" lvl="0" indent="0" algn="l" rtl="0">
              <a:spcBef>
                <a:spcPts val="0"/>
              </a:spcBef>
              <a:spcAft>
                <a:spcPts val="0"/>
              </a:spcAft>
              <a:buNone/>
            </a:pPr>
            <a:r>
              <a:rPr lang="en-US" dirty="0"/>
              <a:t>In general, the number of observed bald eagle pairs is increasing over time.</a:t>
            </a:r>
            <a:endParaRPr dirty="0"/>
          </a:p>
        </p:txBody>
      </p:sp>
      <p:sp>
        <p:nvSpPr>
          <p:cNvPr id="767" name="Google Shape;767;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How many bald eagle breeding pairs were observed in Washington in 2003? </a:t>
            </a:r>
            <a:r>
              <a:rPr lang="en-US" dirty="0">
                <a:solidFill>
                  <a:srgbClr val="00B050"/>
                </a:solidFill>
              </a:rPr>
              <a:t>This chart is missing data from 2003. You could </a:t>
            </a:r>
            <a:r>
              <a:rPr lang="en-US" i="1" dirty="0">
                <a:solidFill>
                  <a:srgbClr val="00B050"/>
                </a:solidFill>
              </a:rPr>
              <a:t>guess</a:t>
            </a:r>
            <a:r>
              <a:rPr lang="en-US" dirty="0">
                <a:solidFill>
                  <a:srgbClr val="00B050"/>
                </a:solidFill>
              </a:rPr>
              <a:t> that the number for 2003 might fall somewhere between the numbers for 2001 and 2005, but you can’t tell from this graph.</a:t>
            </a:r>
            <a:endParaRPr dirty="0"/>
          </a:p>
          <a:p>
            <a:pPr marL="0" lvl="0" indent="0" algn="l" rtl="0">
              <a:spcBef>
                <a:spcPts val="0"/>
              </a:spcBef>
              <a:spcAft>
                <a:spcPts val="0"/>
              </a:spcAft>
              <a:buNone/>
            </a:pPr>
            <a:r>
              <a:rPr lang="en-US" dirty="0"/>
              <a:t>Why are there more bald eagle pairs observed in later years compared to earlier years? </a:t>
            </a:r>
            <a:r>
              <a:rPr lang="en-US" dirty="0">
                <a:solidFill>
                  <a:schemeClr val="accent5"/>
                </a:solidFill>
              </a:rPr>
              <a:t>You might know an answer to this, but you can’t know it </a:t>
            </a:r>
            <a:r>
              <a:rPr lang="en-US" i="1" dirty="0">
                <a:solidFill>
                  <a:schemeClr val="accent5"/>
                </a:solidFill>
              </a:rPr>
              <a:t>from the graph</a:t>
            </a:r>
            <a:r>
              <a:rPr lang="en-US" dirty="0">
                <a:solidFill>
                  <a:schemeClr val="accent5"/>
                </a:solidFill>
              </a:rPr>
              <a:t>.</a:t>
            </a:r>
            <a:endParaRPr dirty="0"/>
          </a:p>
          <a:p>
            <a:pPr marL="0" lvl="0" indent="0" algn="l" rtl="0">
              <a:spcBef>
                <a:spcPts val="0"/>
              </a:spcBef>
              <a:spcAft>
                <a:spcPts val="0"/>
              </a:spcAft>
              <a:buNone/>
            </a:pPr>
            <a:r>
              <a:rPr lang="en-US" dirty="0"/>
              <a:t>What are some other things that affect the number of bald eagle pairs observed?</a:t>
            </a:r>
            <a:endParaRPr dirty="0"/>
          </a:p>
        </p:txBody>
      </p:sp>
      <p:sp>
        <p:nvSpPr>
          <p:cNvPr id="777" name="Google Shape;77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Graph from: https://curriculum.illustrativemathematics.org/MS/students/3/6/4/practice.html</a:t>
            </a:r>
            <a:endParaRPr/>
          </a:p>
          <a:p>
            <a:pPr marL="0" lvl="0" indent="0" algn="l" rtl="0">
              <a:spcBef>
                <a:spcPts val="0"/>
              </a:spcBef>
              <a:spcAft>
                <a:spcPts val="0"/>
              </a:spcAft>
              <a:buNone/>
            </a:pPr>
            <a:endParaRPr/>
          </a:p>
          <a:p>
            <a:pPr marL="0" lvl="0" indent="0" algn="l" rtl="0">
              <a:spcBef>
                <a:spcPts val="0"/>
              </a:spcBef>
              <a:spcAft>
                <a:spcPts val="0"/>
              </a:spcAft>
              <a:buNone/>
            </a:pPr>
            <a:r>
              <a:rPr lang="en-US"/>
              <a:t>Basketball photo: </a:t>
            </a:r>
            <a:r>
              <a:rPr lang="en-US" sz="1200" b="0" i="0">
                <a:solidFill>
                  <a:schemeClr val="dk1"/>
                </a:solidFill>
                <a:latin typeface="Calibri"/>
                <a:ea typeface="Calibri"/>
                <a:cs typeface="Calibri"/>
                <a:sym typeface="Calibri"/>
              </a:rPr>
              <a:t>Image by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Keith Johnston</a:t>
            </a:r>
            <a:r>
              <a:rPr lang="en-US" sz="1200" b="0" i="0">
                <a:solidFill>
                  <a:schemeClr val="dk1"/>
                </a:solidFill>
                <a:latin typeface="Calibri"/>
                <a:ea typeface="Calibri"/>
                <a:cs typeface="Calibri"/>
                <a:sym typeface="Calibri"/>
              </a:rPr>
              <a:t> from </a:t>
            </a:r>
            <a:r>
              <a:rPr lang="en-US" sz="1200" b="0" i="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a:p>
        </p:txBody>
      </p:sp>
      <p:sp>
        <p:nvSpPr>
          <p:cNvPr id="787" name="Google Shape;787;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dots = there were 11 or 12 players in this sample.</a:t>
            </a:r>
            <a:endParaRPr/>
          </a:p>
          <a:p>
            <a:pPr marL="0" marR="0" lvl="0" indent="0" algn="l" rtl="0">
              <a:lnSpc>
                <a:spcPct val="100000"/>
              </a:lnSpc>
              <a:spcBef>
                <a:spcPts val="0"/>
              </a:spcBef>
              <a:spcAft>
                <a:spcPts val="0"/>
              </a:spcAft>
              <a:buClr>
                <a:schemeClr val="dk1"/>
              </a:buClr>
              <a:buSzPts val="1200"/>
              <a:buFont typeface="Calibri"/>
              <a:buNone/>
            </a:pPr>
            <a:r>
              <a:rPr lang="en-US"/>
              <a:t>x-axis range tells you that the average number of free throw attempts is between 0 and 6</a:t>
            </a:r>
            <a:endParaRPr/>
          </a:p>
          <a:p>
            <a:pPr marL="0" marR="0" lvl="0" indent="0" algn="l" rtl="0">
              <a:lnSpc>
                <a:spcPct val="100000"/>
              </a:lnSpc>
              <a:spcBef>
                <a:spcPts val="0"/>
              </a:spcBef>
              <a:spcAft>
                <a:spcPts val="0"/>
              </a:spcAft>
              <a:buClr>
                <a:schemeClr val="dk1"/>
              </a:buClr>
              <a:buSzPts val="1200"/>
              <a:buFont typeface="Calibri"/>
              <a:buNone/>
            </a:pPr>
            <a:r>
              <a:rPr lang="en-US"/>
              <a:t>y-axis range tells you that the average number of points is between 0 and 30</a:t>
            </a:r>
            <a:endParaRPr/>
          </a:p>
          <a:p>
            <a:pPr marL="0" marR="0" lvl="0" indent="0" algn="l" rtl="0">
              <a:lnSpc>
                <a:spcPct val="100000"/>
              </a:lnSpc>
              <a:spcBef>
                <a:spcPts val="0"/>
              </a:spcBef>
              <a:spcAft>
                <a:spcPts val="0"/>
              </a:spcAft>
              <a:buClr>
                <a:schemeClr val="dk1"/>
              </a:buClr>
              <a:buSzPts val="1200"/>
              <a:buFont typeface="Calibri"/>
              <a:buNone/>
            </a:pPr>
            <a:r>
              <a:rPr lang="en-US"/>
              <a:t>3 free throw attempts per game expect around 14 points.</a:t>
            </a:r>
            <a:endParaRPr/>
          </a:p>
        </p:txBody>
      </p:sp>
      <p:sp>
        <p:nvSpPr>
          <p:cNvPr id="797" name="Google Shape;797;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someone had an average of 10 free throw attempts per game, how many average points per game would you expect? </a:t>
            </a:r>
            <a:r>
              <a:rPr lang="en-US">
                <a:solidFill>
                  <a:srgbClr val="00B050"/>
                </a:solidFill>
              </a:rPr>
              <a:t>The trend line doesn’t go out that far. You could </a:t>
            </a:r>
            <a:r>
              <a:rPr lang="en-US" i="1">
                <a:solidFill>
                  <a:srgbClr val="00B050"/>
                </a:solidFill>
              </a:rPr>
              <a:t>make a guess </a:t>
            </a:r>
            <a:r>
              <a:rPr lang="en-US">
                <a:solidFill>
                  <a:srgbClr val="00B050"/>
                </a:solidFill>
              </a:rPr>
              <a:t>of whether or not you think the relationship will stay the same for that many free throw attempts.</a:t>
            </a:r>
            <a:endParaRPr/>
          </a:p>
          <a:p>
            <a:pPr marL="0" lvl="0" indent="0" algn="l" rtl="0">
              <a:spcBef>
                <a:spcPts val="0"/>
              </a:spcBef>
              <a:spcAft>
                <a:spcPts val="0"/>
              </a:spcAft>
              <a:buNone/>
            </a:pPr>
            <a:r>
              <a:rPr lang="en-US"/>
              <a:t>Why do average points per game go up when average free throw attempts go up? </a:t>
            </a:r>
            <a:r>
              <a:rPr lang="en-US">
                <a:solidFill>
                  <a:schemeClr val="accent5"/>
                </a:solidFill>
              </a:rPr>
              <a:t>You might know an answer to this, but you can’t know it </a:t>
            </a:r>
            <a:r>
              <a:rPr lang="en-US" i="1">
                <a:solidFill>
                  <a:schemeClr val="accent5"/>
                </a:solidFill>
              </a:rPr>
              <a:t>from the graph</a:t>
            </a:r>
            <a:r>
              <a:rPr lang="en-US">
                <a:solidFill>
                  <a:schemeClr val="accent5"/>
                </a:solidFill>
              </a:rPr>
              <a:t>.</a:t>
            </a:r>
            <a:endParaRPr/>
          </a:p>
          <a:p>
            <a:pPr marL="0" lvl="0" indent="0" algn="l" rtl="0">
              <a:spcBef>
                <a:spcPts val="0"/>
              </a:spcBef>
              <a:spcAft>
                <a:spcPts val="0"/>
              </a:spcAft>
              <a:buNone/>
            </a:pPr>
            <a:r>
              <a:rPr lang="en-US"/>
              <a:t>What are some other things that affect average points per game?</a:t>
            </a:r>
            <a:endParaRPr/>
          </a:p>
        </p:txBody>
      </p:sp>
      <p:sp>
        <p:nvSpPr>
          <p:cNvPr id="807" name="Google Shape;80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Photo by Amanda Virbitsky</a:t>
            </a:r>
            <a:endParaRPr/>
          </a:p>
        </p:txBody>
      </p:sp>
      <p:sp>
        <p:nvSpPr>
          <p:cNvPr id="827" name="Google Shape;827;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Particulate Matter: </a:t>
            </a:r>
            <a:r>
              <a:rPr lang="en-US" dirty="0"/>
              <a:t>Particulate matter, or PM, is the term for small particles found in the air including dust, dirt, soot, smoke, and liquid droplets. Particles can be suspended in the air for long periods of time.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t>Particulate matter (PM) comes in different sizes. The sizes that are usually monitored are PM with a diameter less than 10 micrometers (PM</a:t>
            </a:r>
            <a:r>
              <a:rPr lang="en-US" sz="1200" baseline="-25000" dirty="0"/>
              <a:t>10</a:t>
            </a:r>
            <a:r>
              <a:rPr lang="en-US" sz="1200" dirty="0"/>
              <a:t>) or less than 2.5 micrometers (PM</a:t>
            </a:r>
            <a:r>
              <a:rPr lang="en-US" sz="1200" baseline="-25000" dirty="0"/>
              <a:t>2.5</a:t>
            </a:r>
            <a:r>
              <a:rPr lang="en-US" sz="1200" dirty="0"/>
              <a: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If needed, review “Sources of particulate matter” and “Air pollution and health” sections.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Image from the EPA: https://</a:t>
            </a:r>
            <a:r>
              <a:rPr lang="en-US" dirty="0" err="1"/>
              <a:t>www.epa.gov</a:t>
            </a:r>
            <a:r>
              <a:rPr lang="en-US" dirty="0"/>
              <a:t>/pm-pollution/</a:t>
            </a:r>
            <a:r>
              <a:rPr lang="en-US" dirty="0" err="1"/>
              <a:t>particulate-matter-pm-basics#PM</a:t>
            </a:r>
            <a:endParaRPr dirty="0"/>
          </a:p>
        </p:txBody>
      </p:sp>
      <p:sp>
        <p:nvSpPr>
          <p:cNvPr id="835" name="Google Shape;83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844" name="Google Shape;84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852" name="Google Shape;85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860" name="Google Shape;860;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from the Washington State Department of Ecology website: https://fortress.wa.gov/ecy/publications/documents/1802024.pdf</a:t>
            </a:r>
            <a:endParaRPr/>
          </a:p>
          <a:p>
            <a:pPr marL="0" lvl="0" indent="0" algn="l" rtl="0">
              <a:spcBef>
                <a:spcPts val="0"/>
              </a:spcBef>
              <a:spcAft>
                <a:spcPts val="0"/>
              </a:spcAft>
              <a:buNone/>
            </a:pPr>
            <a:endParaRPr/>
          </a:p>
          <a:p>
            <a:pPr marL="0" lvl="0" indent="0" algn="l" rtl="0">
              <a:spcBef>
                <a:spcPts val="0"/>
              </a:spcBef>
              <a:spcAft>
                <a:spcPts val="0"/>
              </a:spcAft>
              <a:buNone/>
            </a:pPr>
            <a:r>
              <a:rPr lang="en-US"/>
              <a:t>More information on WAQA: ecology.wa.gov/WAQA</a:t>
            </a:r>
            <a:endParaRPr/>
          </a:p>
        </p:txBody>
      </p:sp>
      <p:sp>
        <p:nvSpPr>
          <p:cNvPr id="184" name="Google Shape;18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Photo by Amanda Virbitsky</a:t>
            </a:r>
            <a:endParaRPr/>
          </a:p>
        </p:txBody>
      </p:sp>
      <p:sp>
        <p:nvSpPr>
          <p:cNvPr id="201" name="Google Shape;20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7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7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7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7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ww2.purpleair.com/pages/instal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nviwa.ecology.wa.gov/home/map"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aqi.info/"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66497" y="1652125"/>
            <a:ext cx="4844415" cy="499632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000"/>
              <a:buFont typeface="Calibri"/>
              <a:buNone/>
            </a:pPr>
            <a:r>
              <a:rPr lang="en-US" sz="2000">
                <a:latin typeface="Calibri"/>
                <a:ea typeface="Calibri"/>
                <a:cs typeface="Calibri"/>
                <a:sym typeface="Calibri"/>
              </a:rPr>
              <a:t>Introduction:</a:t>
            </a:r>
            <a:br>
              <a:rPr lang="en-US" sz="1600">
                <a:latin typeface="Calibri"/>
                <a:ea typeface="Calibri"/>
                <a:cs typeface="Calibri"/>
                <a:sym typeface="Calibri"/>
              </a:rPr>
            </a:br>
            <a:r>
              <a:rPr lang="en-US" sz="1200">
                <a:latin typeface="Calibri"/>
                <a:ea typeface="Calibri"/>
                <a:cs typeface="Calibri"/>
                <a:sym typeface="Calibri"/>
              </a:rPr>
              <a:t> </a:t>
            </a:r>
            <a:br>
              <a:rPr lang="en-US" sz="1600">
                <a:latin typeface="Calibri"/>
                <a:ea typeface="Calibri"/>
                <a:cs typeface="Calibri"/>
                <a:sym typeface="Calibri"/>
              </a:rPr>
            </a:br>
            <a:r>
              <a:rPr lang="en-US" sz="1600">
                <a:latin typeface="Calibri"/>
                <a:ea typeface="Calibri"/>
                <a:cs typeface="Calibri"/>
                <a:sym typeface="Calibri"/>
              </a:rPr>
              <a:t>This air quality curriculum is intended for an informal learning environment. This curriculum was used in an after-school program with high school students mentored by undergraduate students. The program focused on preparing students to conduct their own research on particulate matter, with guidance from university researchers. The curriculum has three main components:</a:t>
            </a:r>
            <a:br>
              <a:rPr lang="en-US" sz="1600">
                <a:latin typeface="Calibri"/>
                <a:ea typeface="Calibri"/>
                <a:cs typeface="Calibri"/>
                <a:sym typeface="Calibri"/>
              </a:rPr>
            </a:br>
            <a:r>
              <a:rPr lang="en-US" sz="1200">
                <a:latin typeface="Calibri"/>
                <a:ea typeface="Calibri"/>
                <a:cs typeface="Calibri"/>
                <a:sym typeface="Calibri"/>
              </a:rPr>
              <a:t> </a:t>
            </a:r>
            <a:br>
              <a:rPr lang="en-US" sz="1200">
                <a:latin typeface="Calibri"/>
                <a:ea typeface="Calibri"/>
                <a:cs typeface="Calibri"/>
                <a:sym typeface="Calibri"/>
              </a:rPr>
            </a:br>
            <a:r>
              <a:rPr lang="en-US" sz="1600">
                <a:latin typeface="Calibri"/>
                <a:ea typeface="Calibri"/>
                <a:cs typeface="Calibri"/>
                <a:sym typeface="Calibri"/>
              </a:rPr>
              <a:t>1. Materials for conducting particulate matter research using low-cost sensors</a:t>
            </a:r>
            <a:br>
              <a:rPr lang="en-US" sz="1600">
                <a:latin typeface="Calibri"/>
                <a:ea typeface="Calibri"/>
                <a:cs typeface="Calibri"/>
                <a:sym typeface="Calibri"/>
              </a:rPr>
            </a:br>
            <a:r>
              <a:rPr lang="en-US" sz="1200">
                <a:latin typeface="Calibri"/>
                <a:ea typeface="Calibri"/>
                <a:cs typeface="Calibri"/>
                <a:sym typeface="Calibri"/>
              </a:rPr>
              <a:t> </a:t>
            </a:r>
            <a:br>
              <a:rPr lang="en-US" sz="1200">
                <a:latin typeface="Calibri"/>
                <a:ea typeface="Calibri"/>
                <a:cs typeface="Calibri"/>
                <a:sym typeface="Calibri"/>
              </a:rPr>
            </a:br>
            <a:r>
              <a:rPr lang="en-US" sz="1600">
                <a:latin typeface="Calibri"/>
                <a:ea typeface="Calibri"/>
                <a:cs typeface="Calibri"/>
                <a:sym typeface="Calibri"/>
              </a:rPr>
              <a:t>2. PowerPoint slides on air quality topics</a:t>
            </a:r>
            <a:br>
              <a:rPr lang="en-US" sz="1600">
                <a:latin typeface="Calibri"/>
                <a:ea typeface="Calibri"/>
                <a:cs typeface="Calibri"/>
                <a:sym typeface="Calibri"/>
              </a:rPr>
            </a:br>
            <a:r>
              <a:rPr lang="en-US" sz="1200">
                <a:latin typeface="Calibri"/>
                <a:ea typeface="Calibri"/>
                <a:cs typeface="Calibri"/>
                <a:sym typeface="Calibri"/>
              </a:rPr>
              <a:t> </a:t>
            </a:r>
            <a:br>
              <a:rPr lang="en-US" sz="1600">
                <a:latin typeface="Calibri"/>
                <a:ea typeface="Calibri"/>
                <a:cs typeface="Calibri"/>
                <a:sym typeface="Calibri"/>
              </a:rPr>
            </a:br>
            <a:r>
              <a:rPr lang="en-US" sz="1600">
                <a:latin typeface="Calibri"/>
                <a:ea typeface="Calibri"/>
                <a:cs typeface="Calibri"/>
                <a:sym typeface="Calibri"/>
              </a:rPr>
              <a:t>3. Experiential learning activities</a:t>
            </a:r>
            <a:br>
              <a:rPr lang="en-US" sz="1600">
                <a:latin typeface="Calibri"/>
                <a:ea typeface="Calibri"/>
                <a:cs typeface="Calibri"/>
                <a:sym typeface="Calibri"/>
              </a:rPr>
            </a:br>
            <a:r>
              <a:rPr lang="en-US" sz="1200">
                <a:latin typeface="Calibri"/>
                <a:ea typeface="Calibri"/>
                <a:cs typeface="Calibri"/>
                <a:sym typeface="Calibri"/>
              </a:rPr>
              <a:t> </a:t>
            </a:r>
            <a:br>
              <a:rPr lang="en-US" sz="1600">
                <a:latin typeface="Calibri"/>
                <a:ea typeface="Calibri"/>
                <a:cs typeface="Calibri"/>
                <a:sym typeface="Calibri"/>
              </a:rPr>
            </a:br>
            <a:r>
              <a:rPr lang="en-US" sz="1600">
                <a:latin typeface="Calibri"/>
                <a:ea typeface="Calibri"/>
                <a:cs typeface="Calibri"/>
                <a:sym typeface="Calibri"/>
              </a:rPr>
              <a:t>Components 1 and 3 are included in a separate file (Word document), while the PowerPoint slides are included here. The material here uses the Purple Air monitor, although this can easily be adapted for other low-cost PM sensors.</a:t>
            </a:r>
            <a:endParaRPr/>
          </a:p>
        </p:txBody>
      </p:sp>
      <p:sp>
        <p:nvSpPr>
          <p:cNvPr id="90" name="Google Shape;90;p1"/>
          <p:cNvSpPr txBox="1"/>
          <p:nvPr/>
        </p:nvSpPr>
        <p:spPr>
          <a:xfrm>
            <a:off x="0" y="95250"/>
            <a:ext cx="12192000" cy="15240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500"/>
              <a:buFont typeface="Calibri"/>
              <a:buNone/>
            </a:pPr>
            <a:br>
              <a:rPr lang="en-US" sz="5500" b="0" i="0" u="none" strike="noStrike" cap="none">
                <a:solidFill>
                  <a:schemeClr val="dk1"/>
                </a:solidFill>
                <a:latin typeface="Calibri"/>
                <a:ea typeface="Calibri"/>
                <a:cs typeface="Calibri"/>
                <a:sym typeface="Calibri"/>
              </a:rPr>
            </a:br>
            <a:r>
              <a:rPr lang="en-US" sz="5500" b="0" i="0" u="none" strike="noStrike" cap="none">
                <a:solidFill>
                  <a:schemeClr val="dk1"/>
                </a:solidFill>
                <a:latin typeface="Calibri"/>
                <a:ea typeface="Calibri"/>
                <a:cs typeface="Calibri"/>
                <a:sym typeface="Calibri"/>
              </a:rPr>
              <a:t>Air Quality curriculum </a:t>
            </a:r>
            <a:endParaRPr/>
          </a:p>
          <a:p>
            <a:pPr marL="0" marR="0" lvl="0" indent="0" algn="ctr" rtl="0">
              <a:lnSpc>
                <a:spcPct val="90000"/>
              </a:lnSpc>
              <a:spcBef>
                <a:spcPts val="0"/>
              </a:spcBef>
              <a:spcAft>
                <a:spcPts val="0"/>
              </a:spcAft>
              <a:buClr>
                <a:schemeClr val="dk1"/>
              </a:buClr>
              <a:buSzPts val="4500"/>
              <a:buFont typeface="Calibri"/>
              <a:buNone/>
            </a:pPr>
            <a:r>
              <a:rPr lang="en-US" sz="4500" b="0" i="0" u="none" strike="noStrike" cap="none">
                <a:solidFill>
                  <a:schemeClr val="dk1"/>
                </a:solidFill>
                <a:latin typeface="Calibri"/>
                <a:ea typeface="Calibri"/>
                <a:cs typeface="Calibri"/>
                <a:sym typeface="Calibri"/>
              </a:rPr>
              <a:t>for a high school after-school program</a:t>
            </a:r>
            <a:endParaRPr/>
          </a:p>
        </p:txBody>
      </p:sp>
      <p:grpSp>
        <p:nvGrpSpPr>
          <p:cNvPr id="91" name="Google Shape;91;p1"/>
          <p:cNvGrpSpPr/>
          <p:nvPr/>
        </p:nvGrpSpPr>
        <p:grpSpPr>
          <a:xfrm>
            <a:off x="5307575" y="2039475"/>
            <a:ext cx="6721873" cy="4607849"/>
            <a:chOff x="703063" y="1125"/>
            <a:chExt cx="6721873" cy="4607849"/>
          </a:xfrm>
        </p:grpSpPr>
        <p:sp>
          <p:nvSpPr>
            <p:cNvPr id="92" name="Google Shape;92;p1"/>
            <p:cNvSpPr/>
            <p:nvPr/>
          </p:nvSpPr>
          <p:spPr>
            <a:xfrm rot="5400000">
              <a:off x="4663703" y="-2399493"/>
              <a:ext cx="320546" cy="5201920"/>
            </a:xfrm>
            <a:prstGeom prst="round2SameRect">
              <a:avLst>
                <a:gd name="adj1" fmla="val 16667"/>
                <a:gd name="adj2" fmla="val 0"/>
              </a:avLst>
            </a:prstGeom>
            <a:solidFill>
              <a:srgbClr val="DAE7CD">
                <a:alpha val="89803"/>
              </a:srgbClr>
            </a:solidFill>
            <a:ln w="12700" cap="flat" cmpd="sng">
              <a:solidFill>
                <a:srgbClr val="DAE7C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txBox="1"/>
            <p:nvPr/>
          </p:nvSpPr>
          <p:spPr>
            <a:xfrm>
              <a:off x="2223016" y="56842"/>
              <a:ext cx="5186272" cy="289250"/>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Air monitoring introduction</a:t>
              </a:r>
              <a:endParaRPr/>
            </a:p>
          </p:txBody>
        </p:sp>
        <p:sp>
          <p:nvSpPr>
            <p:cNvPr id="94" name="Google Shape;94;p1"/>
            <p:cNvSpPr/>
            <p:nvPr/>
          </p:nvSpPr>
          <p:spPr>
            <a:xfrm>
              <a:off x="703063" y="1125"/>
              <a:ext cx="1519952" cy="400682"/>
            </a:xfrm>
            <a:prstGeom prst="roundRect">
              <a:avLst>
                <a:gd name="adj" fmla="val 16667"/>
              </a:avLst>
            </a:prstGeom>
            <a:solidFill>
              <a:srgbClr val="88C1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txBox="1"/>
            <p:nvPr/>
          </p:nvSpPr>
          <p:spPr>
            <a:xfrm>
              <a:off x="722623" y="20685"/>
              <a:ext cx="1480832" cy="361562"/>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Slide 2</a:t>
              </a:r>
              <a:endParaRPr/>
            </a:p>
          </p:txBody>
        </p:sp>
        <p:sp>
          <p:nvSpPr>
            <p:cNvPr id="96" name="Google Shape;96;p1"/>
            <p:cNvSpPr/>
            <p:nvPr/>
          </p:nvSpPr>
          <p:spPr>
            <a:xfrm rot="5400000">
              <a:off x="4663703" y="-1978776"/>
              <a:ext cx="320546" cy="5201920"/>
            </a:xfrm>
            <a:prstGeom prst="round2SameRect">
              <a:avLst>
                <a:gd name="adj1" fmla="val 16667"/>
                <a:gd name="adj2" fmla="val 0"/>
              </a:avLst>
            </a:prstGeom>
            <a:solidFill>
              <a:srgbClr val="D4E9CC">
                <a:alpha val="89803"/>
              </a:srgbClr>
            </a:solidFill>
            <a:ln w="12700" cap="flat" cmpd="sng">
              <a:solidFill>
                <a:srgbClr val="D4E9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2223016" y="477559"/>
              <a:ext cx="5186272" cy="289250"/>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Purple Air introduction</a:t>
              </a:r>
              <a:endParaRPr/>
            </a:p>
          </p:txBody>
        </p:sp>
        <p:sp>
          <p:nvSpPr>
            <p:cNvPr id="98" name="Google Shape;98;p1"/>
            <p:cNvSpPr/>
            <p:nvPr/>
          </p:nvSpPr>
          <p:spPr>
            <a:xfrm>
              <a:off x="703063" y="421842"/>
              <a:ext cx="1519952" cy="400682"/>
            </a:xfrm>
            <a:prstGeom prst="roundRect">
              <a:avLst>
                <a:gd name="adj" fmla="val 16667"/>
              </a:avLst>
            </a:prstGeom>
            <a:solidFill>
              <a:srgbClr val="73C14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txBox="1"/>
            <p:nvPr/>
          </p:nvSpPr>
          <p:spPr>
            <a:xfrm>
              <a:off x="722623" y="441402"/>
              <a:ext cx="1480832" cy="361562"/>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Slide 9</a:t>
              </a:r>
              <a:endParaRPr/>
            </a:p>
          </p:txBody>
        </p:sp>
        <p:sp>
          <p:nvSpPr>
            <p:cNvPr id="100" name="Google Shape;100;p1"/>
            <p:cNvSpPr/>
            <p:nvPr/>
          </p:nvSpPr>
          <p:spPr>
            <a:xfrm rot="5400000">
              <a:off x="4663703" y="-1558059"/>
              <a:ext cx="320546" cy="5201920"/>
            </a:xfrm>
            <a:prstGeom prst="round2SameRect">
              <a:avLst>
                <a:gd name="adj1" fmla="val 16667"/>
                <a:gd name="adj2" fmla="val 0"/>
              </a:avLst>
            </a:prstGeom>
            <a:solidFill>
              <a:srgbClr val="CFE9CC">
                <a:alpha val="89803"/>
              </a:srgbClr>
            </a:solidFill>
            <a:ln w="12700" cap="flat" cmpd="sng">
              <a:solidFill>
                <a:srgbClr val="CFE9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txBox="1"/>
            <p:nvPr/>
          </p:nvSpPr>
          <p:spPr>
            <a:xfrm>
              <a:off x="2223016" y="898276"/>
              <a:ext cx="5186272" cy="289250"/>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Particle sizes and light scattering</a:t>
              </a:r>
              <a:endParaRPr/>
            </a:p>
          </p:txBody>
        </p:sp>
        <p:sp>
          <p:nvSpPr>
            <p:cNvPr id="102" name="Google Shape;102;p1"/>
            <p:cNvSpPr/>
            <p:nvPr/>
          </p:nvSpPr>
          <p:spPr>
            <a:xfrm>
              <a:off x="703063" y="842558"/>
              <a:ext cx="1519952" cy="400682"/>
            </a:xfrm>
            <a:prstGeom prst="roundRect">
              <a:avLst>
                <a:gd name="adj" fmla="val 16667"/>
              </a:avLst>
            </a:prstGeom>
            <a:solidFill>
              <a:srgbClr val="5CC24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722623" y="862118"/>
              <a:ext cx="1480832" cy="361562"/>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Slide 15</a:t>
              </a:r>
              <a:endParaRPr/>
            </a:p>
          </p:txBody>
        </p:sp>
        <p:sp>
          <p:nvSpPr>
            <p:cNvPr id="104" name="Google Shape;104;p1"/>
            <p:cNvSpPr/>
            <p:nvPr/>
          </p:nvSpPr>
          <p:spPr>
            <a:xfrm rot="5400000">
              <a:off x="4663703" y="-1137342"/>
              <a:ext cx="320546" cy="5201920"/>
            </a:xfrm>
            <a:prstGeom prst="round2SameRect">
              <a:avLst>
                <a:gd name="adj1" fmla="val 16667"/>
                <a:gd name="adj2" fmla="val 0"/>
              </a:avLst>
            </a:prstGeom>
            <a:solidFill>
              <a:srgbClr val="CBEACF">
                <a:alpha val="89803"/>
              </a:srgbClr>
            </a:solidFill>
            <a:ln w="12700" cap="flat" cmpd="sng">
              <a:solidFill>
                <a:srgbClr val="CBEAC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txBox="1"/>
            <p:nvPr/>
          </p:nvSpPr>
          <p:spPr>
            <a:xfrm>
              <a:off x="2223016" y="1318993"/>
              <a:ext cx="5186272" cy="289250"/>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Sources of particulate matter</a:t>
              </a:r>
              <a:endParaRPr/>
            </a:p>
          </p:txBody>
        </p:sp>
        <p:sp>
          <p:nvSpPr>
            <p:cNvPr id="106" name="Google Shape;106;p1"/>
            <p:cNvSpPr/>
            <p:nvPr/>
          </p:nvSpPr>
          <p:spPr>
            <a:xfrm>
              <a:off x="703063" y="1263275"/>
              <a:ext cx="1519952" cy="400682"/>
            </a:xfrm>
            <a:prstGeom prst="roundRect">
              <a:avLst>
                <a:gd name="adj" fmla="val 16667"/>
              </a:avLst>
            </a:prstGeom>
            <a:solidFill>
              <a:srgbClr val="44C43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txBox="1"/>
            <p:nvPr/>
          </p:nvSpPr>
          <p:spPr>
            <a:xfrm>
              <a:off x="722623" y="1282835"/>
              <a:ext cx="1480832" cy="361562"/>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Slide 20</a:t>
              </a:r>
              <a:endParaRPr/>
            </a:p>
          </p:txBody>
        </p:sp>
        <p:sp>
          <p:nvSpPr>
            <p:cNvPr id="108" name="Google Shape;108;p1"/>
            <p:cNvSpPr/>
            <p:nvPr/>
          </p:nvSpPr>
          <p:spPr>
            <a:xfrm rot="5400000">
              <a:off x="4663703" y="-716626"/>
              <a:ext cx="320546" cy="5201920"/>
            </a:xfrm>
            <a:prstGeom prst="round2SameRect">
              <a:avLst>
                <a:gd name="adj1" fmla="val 16667"/>
                <a:gd name="adj2" fmla="val 0"/>
              </a:avLst>
            </a:prstGeom>
            <a:solidFill>
              <a:srgbClr val="CBEAD3">
                <a:alpha val="89803"/>
              </a:srgbClr>
            </a:solidFill>
            <a:ln w="12700" cap="flat" cmpd="sng">
              <a:solidFill>
                <a:srgbClr val="CBEA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txBox="1"/>
            <p:nvPr/>
          </p:nvSpPr>
          <p:spPr>
            <a:xfrm>
              <a:off x="2223016" y="1739709"/>
              <a:ext cx="5186272" cy="289250"/>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Air pollution and health</a:t>
              </a:r>
              <a:endParaRPr/>
            </a:p>
          </p:txBody>
        </p:sp>
        <p:sp>
          <p:nvSpPr>
            <p:cNvPr id="110" name="Google Shape;110;p1"/>
            <p:cNvSpPr/>
            <p:nvPr/>
          </p:nvSpPr>
          <p:spPr>
            <a:xfrm>
              <a:off x="703063" y="1683992"/>
              <a:ext cx="1519952" cy="400682"/>
            </a:xfrm>
            <a:prstGeom prst="roundRect">
              <a:avLst>
                <a:gd name="adj" fmla="val 16667"/>
              </a:avLst>
            </a:prstGeom>
            <a:solidFill>
              <a:srgbClr val="3EC55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txBox="1"/>
            <p:nvPr/>
          </p:nvSpPr>
          <p:spPr>
            <a:xfrm>
              <a:off x="722623" y="1703552"/>
              <a:ext cx="1480832" cy="361562"/>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Slide 24</a:t>
              </a:r>
              <a:endParaRPr/>
            </a:p>
          </p:txBody>
        </p:sp>
        <p:sp>
          <p:nvSpPr>
            <p:cNvPr id="112" name="Google Shape;112;p1"/>
            <p:cNvSpPr/>
            <p:nvPr/>
          </p:nvSpPr>
          <p:spPr>
            <a:xfrm rot="5400000">
              <a:off x="4663703" y="-295909"/>
              <a:ext cx="320546" cy="5201920"/>
            </a:xfrm>
            <a:prstGeom prst="round2SameRect">
              <a:avLst>
                <a:gd name="adj1" fmla="val 16667"/>
                <a:gd name="adj2" fmla="val 0"/>
              </a:avLst>
            </a:prstGeom>
            <a:solidFill>
              <a:srgbClr val="CCEAD8">
                <a:alpha val="89803"/>
              </a:srgbClr>
            </a:solidFill>
            <a:ln w="12700" cap="flat" cmpd="sng">
              <a:solidFill>
                <a:srgbClr val="CCEA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txBox="1"/>
            <p:nvPr/>
          </p:nvSpPr>
          <p:spPr>
            <a:xfrm>
              <a:off x="2223016" y="2160426"/>
              <a:ext cx="5186272" cy="289250"/>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Air quality case study: Tacoma and Pierce County - part 1</a:t>
              </a:r>
              <a:endParaRPr/>
            </a:p>
          </p:txBody>
        </p:sp>
        <p:sp>
          <p:nvSpPr>
            <p:cNvPr id="114" name="Google Shape;114;p1"/>
            <p:cNvSpPr/>
            <p:nvPr/>
          </p:nvSpPr>
          <p:spPr>
            <a:xfrm>
              <a:off x="703063" y="2104709"/>
              <a:ext cx="1519952" cy="400682"/>
            </a:xfrm>
            <a:prstGeom prst="roundRect">
              <a:avLst>
                <a:gd name="adj" fmla="val 16667"/>
              </a:avLst>
            </a:prstGeom>
            <a:solidFill>
              <a:srgbClr val="3DC66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txBox="1"/>
            <p:nvPr/>
          </p:nvSpPr>
          <p:spPr>
            <a:xfrm>
              <a:off x="722623" y="2124269"/>
              <a:ext cx="1480832" cy="361562"/>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Slide 34</a:t>
              </a:r>
              <a:endParaRPr/>
            </a:p>
          </p:txBody>
        </p:sp>
        <p:sp>
          <p:nvSpPr>
            <p:cNvPr id="116" name="Google Shape;116;p1"/>
            <p:cNvSpPr/>
            <p:nvPr/>
          </p:nvSpPr>
          <p:spPr>
            <a:xfrm rot="5400000">
              <a:off x="4663703" y="124807"/>
              <a:ext cx="320546" cy="5201920"/>
            </a:xfrm>
            <a:prstGeom prst="round2SameRect">
              <a:avLst>
                <a:gd name="adj1" fmla="val 16667"/>
                <a:gd name="adj2" fmla="val 0"/>
              </a:avLst>
            </a:prstGeom>
            <a:solidFill>
              <a:srgbClr val="CBEBDE">
                <a:alpha val="89803"/>
              </a:srgbClr>
            </a:solidFill>
            <a:ln w="12700" cap="flat" cmpd="sng">
              <a:solidFill>
                <a:srgbClr val="CBEBD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txBox="1"/>
            <p:nvPr/>
          </p:nvSpPr>
          <p:spPr>
            <a:xfrm>
              <a:off x="2223016" y="2581142"/>
              <a:ext cx="5186272" cy="289250"/>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Air quality case study: Tacoma and Pierce County - part 2</a:t>
              </a:r>
              <a:endParaRPr/>
            </a:p>
          </p:txBody>
        </p:sp>
        <p:sp>
          <p:nvSpPr>
            <p:cNvPr id="118" name="Google Shape;118;p1"/>
            <p:cNvSpPr/>
            <p:nvPr/>
          </p:nvSpPr>
          <p:spPr>
            <a:xfrm>
              <a:off x="703063" y="2525425"/>
              <a:ext cx="1519952" cy="400682"/>
            </a:xfrm>
            <a:prstGeom prst="roundRect">
              <a:avLst>
                <a:gd name="adj" fmla="val 16667"/>
              </a:avLst>
            </a:prstGeom>
            <a:solidFill>
              <a:srgbClr val="3BC88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txBox="1"/>
            <p:nvPr/>
          </p:nvSpPr>
          <p:spPr>
            <a:xfrm>
              <a:off x="722623" y="2544985"/>
              <a:ext cx="1480832" cy="361562"/>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Slide 40</a:t>
              </a:r>
              <a:endParaRPr/>
            </a:p>
          </p:txBody>
        </p:sp>
        <p:sp>
          <p:nvSpPr>
            <p:cNvPr id="120" name="Google Shape;120;p1"/>
            <p:cNvSpPr/>
            <p:nvPr/>
          </p:nvSpPr>
          <p:spPr>
            <a:xfrm rot="5400000">
              <a:off x="4663703" y="545523"/>
              <a:ext cx="320546" cy="5201920"/>
            </a:xfrm>
            <a:prstGeom prst="round2SameRect">
              <a:avLst>
                <a:gd name="adj1" fmla="val 16667"/>
                <a:gd name="adj2" fmla="val 0"/>
              </a:avLst>
            </a:prstGeom>
            <a:solidFill>
              <a:srgbClr val="CBEBE3">
                <a:alpha val="89803"/>
              </a:srgbClr>
            </a:solidFill>
            <a:ln w="12700" cap="flat" cmpd="sng">
              <a:solidFill>
                <a:srgbClr val="CBEBE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txBox="1"/>
            <p:nvPr/>
          </p:nvSpPr>
          <p:spPr>
            <a:xfrm>
              <a:off x="2223016" y="3001858"/>
              <a:ext cx="5186272" cy="289250"/>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Purple Air data</a:t>
              </a:r>
              <a:endParaRPr/>
            </a:p>
          </p:txBody>
        </p:sp>
        <p:sp>
          <p:nvSpPr>
            <p:cNvPr id="122" name="Google Shape;122;p1"/>
            <p:cNvSpPr/>
            <p:nvPr/>
          </p:nvSpPr>
          <p:spPr>
            <a:xfrm>
              <a:off x="703063" y="2946142"/>
              <a:ext cx="1519952" cy="400682"/>
            </a:xfrm>
            <a:prstGeom prst="roundRect">
              <a:avLst>
                <a:gd name="adj" fmla="val 16667"/>
              </a:avLst>
            </a:prstGeom>
            <a:solidFill>
              <a:srgbClr val="39C99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txBox="1"/>
            <p:nvPr/>
          </p:nvSpPr>
          <p:spPr>
            <a:xfrm>
              <a:off x="722623" y="2965702"/>
              <a:ext cx="1480832" cy="361562"/>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Slide 44</a:t>
              </a:r>
              <a:endParaRPr/>
            </a:p>
          </p:txBody>
        </p:sp>
        <p:sp>
          <p:nvSpPr>
            <p:cNvPr id="124" name="Google Shape;124;p1"/>
            <p:cNvSpPr/>
            <p:nvPr/>
          </p:nvSpPr>
          <p:spPr>
            <a:xfrm rot="5400000">
              <a:off x="4663703" y="966240"/>
              <a:ext cx="320546" cy="5201920"/>
            </a:xfrm>
            <a:prstGeom prst="round2SameRect">
              <a:avLst>
                <a:gd name="adj1" fmla="val 16667"/>
                <a:gd name="adj2" fmla="val 0"/>
              </a:avLst>
            </a:prstGeom>
            <a:solidFill>
              <a:srgbClr val="CBEBE9">
                <a:alpha val="89803"/>
              </a:srgbClr>
            </a:solidFill>
            <a:ln w="12700" cap="flat" cmpd="sng">
              <a:solidFill>
                <a:srgbClr val="CBEBE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txBox="1"/>
            <p:nvPr/>
          </p:nvSpPr>
          <p:spPr>
            <a:xfrm>
              <a:off x="2223016" y="3422575"/>
              <a:ext cx="5186272" cy="289250"/>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Forming hypotheses</a:t>
              </a:r>
              <a:endParaRPr/>
            </a:p>
          </p:txBody>
        </p:sp>
        <p:sp>
          <p:nvSpPr>
            <p:cNvPr id="126" name="Google Shape;126;p1"/>
            <p:cNvSpPr/>
            <p:nvPr/>
          </p:nvSpPr>
          <p:spPr>
            <a:xfrm>
              <a:off x="703063" y="3366859"/>
              <a:ext cx="1519952" cy="400682"/>
            </a:xfrm>
            <a:prstGeom prst="roundRect">
              <a:avLst>
                <a:gd name="adj" fmla="val 16667"/>
              </a:avLst>
            </a:prstGeom>
            <a:solidFill>
              <a:srgbClr val="38CAB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txBox="1"/>
            <p:nvPr/>
          </p:nvSpPr>
          <p:spPr>
            <a:xfrm>
              <a:off x="722623" y="3386419"/>
              <a:ext cx="1480832" cy="361562"/>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Slide 49</a:t>
              </a:r>
              <a:endParaRPr/>
            </a:p>
          </p:txBody>
        </p:sp>
        <p:sp>
          <p:nvSpPr>
            <p:cNvPr id="128" name="Google Shape;128;p1"/>
            <p:cNvSpPr/>
            <p:nvPr/>
          </p:nvSpPr>
          <p:spPr>
            <a:xfrm rot="5400000">
              <a:off x="4663703" y="1386957"/>
              <a:ext cx="320546" cy="5201920"/>
            </a:xfrm>
            <a:prstGeom prst="round2SameRect">
              <a:avLst>
                <a:gd name="adj1" fmla="val 16667"/>
                <a:gd name="adj2" fmla="val 0"/>
              </a:avLst>
            </a:prstGeom>
            <a:solidFill>
              <a:srgbClr val="CAE7EC">
                <a:alpha val="89803"/>
              </a:srgbClr>
            </a:solidFill>
            <a:ln w="12700" cap="flat" cmpd="sng">
              <a:solidFill>
                <a:srgbClr val="CAE7E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txBox="1"/>
            <p:nvPr/>
          </p:nvSpPr>
          <p:spPr>
            <a:xfrm>
              <a:off x="2223016" y="3843292"/>
              <a:ext cx="5186272" cy="289250"/>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Review of graphs</a:t>
              </a:r>
              <a:endParaRPr/>
            </a:p>
          </p:txBody>
        </p:sp>
        <p:sp>
          <p:nvSpPr>
            <p:cNvPr id="130" name="Google Shape;130;p1"/>
            <p:cNvSpPr/>
            <p:nvPr/>
          </p:nvSpPr>
          <p:spPr>
            <a:xfrm>
              <a:off x="703063" y="3787576"/>
              <a:ext cx="1519952" cy="400682"/>
            </a:xfrm>
            <a:prstGeom prst="roundRect">
              <a:avLst>
                <a:gd name="adj" fmla="val 16667"/>
              </a:avLst>
            </a:prstGeom>
            <a:solidFill>
              <a:srgbClr val="36C7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txBox="1"/>
            <p:nvPr/>
          </p:nvSpPr>
          <p:spPr>
            <a:xfrm>
              <a:off x="722623" y="3807136"/>
              <a:ext cx="1480832" cy="361562"/>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Slide 54</a:t>
              </a:r>
              <a:endParaRPr/>
            </a:p>
          </p:txBody>
        </p:sp>
        <p:sp>
          <p:nvSpPr>
            <p:cNvPr id="132" name="Google Shape;132;p1"/>
            <p:cNvSpPr/>
            <p:nvPr/>
          </p:nvSpPr>
          <p:spPr>
            <a:xfrm rot="5400000">
              <a:off x="4663703" y="1807674"/>
              <a:ext cx="320546" cy="5201920"/>
            </a:xfrm>
            <a:prstGeom prst="round2SameRect">
              <a:avLst>
                <a:gd name="adj1" fmla="val 16667"/>
                <a:gd name="adj2" fmla="val 0"/>
              </a:avLst>
            </a:prstGeom>
            <a:solidFill>
              <a:srgbClr val="CBE2EC">
                <a:alpha val="89803"/>
              </a:srgbClr>
            </a:solidFill>
            <a:ln w="12700" cap="flat" cmpd="sng">
              <a:solidFill>
                <a:srgbClr val="CBE2E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txBox="1"/>
            <p:nvPr/>
          </p:nvSpPr>
          <p:spPr>
            <a:xfrm>
              <a:off x="2223016" y="4264009"/>
              <a:ext cx="5186272" cy="289250"/>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Time scales</a:t>
              </a:r>
              <a:endParaRPr/>
            </a:p>
          </p:txBody>
        </p:sp>
        <p:sp>
          <p:nvSpPr>
            <p:cNvPr id="134" name="Google Shape;134;p1"/>
            <p:cNvSpPr/>
            <p:nvPr/>
          </p:nvSpPr>
          <p:spPr>
            <a:xfrm>
              <a:off x="703063" y="4208292"/>
              <a:ext cx="1519952" cy="400682"/>
            </a:xfrm>
            <a:prstGeom prst="roundRect">
              <a:avLst>
                <a:gd name="adj" fmla="val 16667"/>
              </a:avLst>
            </a:prstGeom>
            <a:solidFill>
              <a:srgbClr val="35ADC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txBox="1"/>
            <p:nvPr/>
          </p:nvSpPr>
          <p:spPr>
            <a:xfrm>
              <a:off x="722623" y="4227852"/>
              <a:ext cx="1480832" cy="361562"/>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Slide 62</a:t>
              </a:r>
              <a:endParaRPr/>
            </a:p>
          </p:txBody>
        </p:sp>
      </p:grpSp>
      <p:sp>
        <p:nvSpPr>
          <p:cNvPr id="136" name="Google Shape;136;p1"/>
          <p:cNvSpPr txBox="1"/>
          <p:nvPr/>
        </p:nvSpPr>
        <p:spPr>
          <a:xfrm>
            <a:off x="5297426" y="1652125"/>
            <a:ext cx="35478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Contents: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0"/>
          <p:cNvSpPr txBox="1">
            <a:spLocks noGrp="1"/>
          </p:cNvSpPr>
          <p:nvPr>
            <p:ph type="body" idx="1"/>
          </p:nvPr>
        </p:nvSpPr>
        <p:spPr>
          <a:xfrm>
            <a:off x="171233" y="794673"/>
            <a:ext cx="4226823" cy="56660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700"/>
              <a:buNone/>
            </a:pPr>
            <a:r>
              <a:rPr lang="en-US" sz="2700"/>
              <a:t>The Purple Air Monitor measures the </a:t>
            </a:r>
            <a:r>
              <a:rPr lang="en-US" sz="2700" b="1"/>
              <a:t>number of particles per 0.1 liters of air sampled</a:t>
            </a:r>
            <a:r>
              <a:rPr lang="en-US" sz="2700"/>
              <a:t>.</a:t>
            </a:r>
            <a:br>
              <a:rPr lang="en-US" sz="2700"/>
            </a:br>
            <a:br>
              <a:rPr lang="en-US" sz="2700"/>
            </a:br>
            <a:r>
              <a:rPr lang="en-US" sz="2700"/>
              <a:t>0.1 liters is similar in size to the volume of 2 medium-size chicken eggs. </a:t>
            </a:r>
            <a:br>
              <a:rPr lang="en-US" sz="2700"/>
            </a:br>
            <a:br>
              <a:rPr lang="en-US" sz="2700"/>
            </a:br>
            <a:r>
              <a:rPr lang="en-US" sz="2700"/>
              <a:t>The monitor detects the number of particles per 0.1 liter of air that fall into different size ranges, or </a:t>
            </a:r>
            <a:r>
              <a:rPr lang="en-US" sz="2700" b="1"/>
              <a:t>bins</a:t>
            </a:r>
            <a:r>
              <a:rPr lang="en-US" sz="2700"/>
              <a:t>.</a:t>
            </a:r>
            <a:endParaRPr/>
          </a:p>
        </p:txBody>
      </p:sp>
      <p:sp>
        <p:nvSpPr>
          <p:cNvPr id="212" name="Google Shape;212;p10"/>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0"/>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4" name="Google Shape;214;p10"/>
          <p:cNvGrpSpPr/>
          <p:nvPr/>
        </p:nvGrpSpPr>
        <p:grpSpPr>
          <a:xfrm>
            <a:off x="7141075" y="794673"/>
            <a:ext cx="2548906" cy="2462623"/>
            <a:chOff x="7777163" y="1167801"/>
            <a:chExt cx="2548906" cy="2462623"/>
          </a:xfrm>
        </p:grpSpPr>
        <p:grpSp>
          <p:nvGrpSpPr>
            <p:cNvPr id="215" name="Google Shape;215;p10"/>
            <p:cNvGrpSpPr/>
            <p:nvPr/>
          </p:nvGrpSpPr>
          <p:grpSpPr>
            <a:xfrm>
              <a:off x="7777163" y="1167801"/>
              <a:ext cx="2469821" cy="1285664"/>
              <a:chOff x="539271" y="726809"/>
              <a:chExt cx="10845605" cy="5645672"/>
            </a:xfrm>
          </p:grpSpPr>
          <p:sp>
            <p:nvSpPr>
              <p:cNvPr id="216" name="Google Shape;216;p10"/>
              <p:cNvSpPr/>
              <p:nvPr/>
            </p:nvSpPr>
            <p:spPr>
              <a:xfrm>
                <a:off x="745011" y="1995636"/>
                <a:ext cx="228600" cy="228600"/>
              </a:xfrm>
              <a:prstGeom prst="ellipse">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7" name="Google Shape;217;p10"/>
              <p:cNvSpPr/>
              <p:nvPr/>
            </p:nvSpPr>
            <p:spPr>
              <a:xfrm>
                <a:off x="1677269" y="1911796"/>
                <a:ext cx="457200" cy="4572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8" name="Google Shape;218;p10"/>
              <p:cNvSpPr/>
              <p:nvPr/>
            </p:nvSpPr>
            <p:spPr>
              <a:xfrm>
                <a:off x="6812876" y="726809"/>
                <a:ext cx="4572000" cy="45720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9" name="Google Shape;219;p10"/>
              <p:cNvSpPr/>
              <p:nvPr/>
            </p:nvSpPr>
            <p:spPr>
              <a:xfrm>
                <a:off x="3032939" y="1595328"/>
                <a:ext cx="1143000" cy="11430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0" name="Google Shape;220;p10"/>
              <p:cNvSpPr/>
              <p:nvPr/>
            </p:nvSpPr>
            <p:spPr>
              <a:xfrm>
                <a:off x="3604439" y="3446401"/>
                <a:ext cx="2926080" cy="292608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1" name="Google Shape;221;p10"/>
              <p:cNvSpPr/>
              <p:nvPr/>
            </p:nvSpPr>
            <p:spPr>
              <a:xfrm>
                <a:off x="2658963" y="3369222"/>
                <a:ext cx="914400" cy="9144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2" name="Google Shape;222;p10"/>
              <p:cNvSpPr/>
              <p:nvPr/>
            </p:nvSpPr>
            <p:spPr>
              <a:xfrm>
                <a:off x="2146541" y="2567207"/>
                <a:ext cx="685800" cy="6858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3" name="Google Shape;223;p10"/>
              <p:cNvSpPr/>
              <p:nvPr/>
            </p:nvSpPr>
            <p:spPr>
              <a:xfrm>
                <a:off x="4544564" y="1023828"/>
                <a:ext cx="2286000" cy="22860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4" name="Google Shape;224;p10"/>
              <p:cNvSpPr/>
              <p:nvPr/>
            </p:nvSpPr>
            <p:spPr>
              <a:xfrm>
                <a:off x="539271" y="3410066"/>
                <a:ext cx="411480" cy="41148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5" name="Google Shape;225;p10"/>
              <p:cNvSpPr/>
              <p:nvPr/>
            </p:nvSpPr>
            <p:spPr>
              <a:xfrm>
                <a:off x="1192479" y="3566301"/>
                <a:ext cx="320040" cy="32004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6" name="Google Shape;226;p10"/>
              <p:cNvSpPr/>
              <p:nvPr/>
            </p:nvSpPr>
            <p:spPr>
              <a:xfrm>
                <a:off x="1078179" y="2908756"/>
                <a:ext cx="274320" cy="27432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7" name="Google Shape;227;p10"/>
              <p:cNvSpPr/>
              <p:nvPr/>
            </p:nvSpPr>
            <p:spPr>
              <a:xfrm>
                <a:off x="2031424" y="4471590"/>
                <a:ext cx="777240" cy="77724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228" name="Google Shape;228;p10"/>
            <p:cNvSpPr/>
            <p:nvPr/>
          </p:nvSpPr>
          <p:spPr>
            <a:xfrm rot="5400000">
              <a:off x="8894341" y="1101416"/>
              <a:ext cx="314550" cy="2548906"/>
            </a:xfrm>
            <a:prstGeom prst="rightBracket">
              <a:avLst>
                <a:gd name="adj" fmla="val 8333"/>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cxnSp>
          <p:nvCxnSpPr>
            <p:cNvPr id="229" name="Google Shape;229;p10"/>
            <p:cNvCxnSpPr/>
            <p:nvPr/>
          </p:nvCxnSpPr>
          <p:spPr>
            <a:xfrm>
              <a:off x="8928110" y="2533144"/>
              <a:ext cx="0" cy="1097280"/>
            </a:xfrm>
            <a:prstGeom prst="straightConnector1">
              <a:avLst/>
            </a:prstGeom>
            <a:noFill/>
            <a:ln w="38100" cap="flat" cmpd="sng">
              <a:solidFill>
                <a:schemeClr val="dk1"/>
              </a:solidFill>
              <a:prstDash val="solid"/>
              <a:miter lim="800000"/>
              <a:headEnd type="none" w="sm" len="sm"/>
              <a:tailEnd type="triangle" w="med" len="med"/>
            </a:ln>
          </p:spPr>
        </p:cxnSp>
      </p:grpSp>
      <p:pic>
        <p:nvPicPr>
          <p:cNvPr id="230" name="Google Shape;230;p10" descr="A picture containing table, food, sitting, knife&#10;&#10;Description automatically generated"/>
          <p:cNvPicPr preferRelativeResize="0"/>
          <p:nvPr/>
        </p:nvPicPr>
        <p:blipFill rotWithShape="1">
          <a:blip r:embed="rId3">
            <a:alphaModFix/>
          </a:blip>
          <a:srcRect/>
          <a:stretch/>
        </p:blipFill>
        <p:spPr>
          <a:xfrm>
            <a:off x="6924019" y="3427377"/>
            <a:ext cx="2736006" cy="2693547"/>
          </a:xfrm>
          <a:prstGeom prst="rect">
            <a:avLst/>
          </a:prstGeom>
          <a:noFill/>
          <a:ln>
            <a:noFill/>
          </a:ln>
        </p:spPr>
      </p:pic>
      <p:sp>
        <p:nvSpPr>
          <p:cNvPr id="231" name="Google Shape;231;p10"/>
          <p:cNvSpPr/>
          <p:nvPr/>
        </p:nvSpPr>
        <p:spPr>
          <a:xfrm>
            <a:off x="7708947" y="3351177"/>
            <a:ext cx="1901949" cy="1678023"/>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1"/>
          <p:cNvSpPr/>
          <p:nvPr/>
        </p:nvSpPr>
        <p:spPr>
          <a:xfrm>
            <a:off x="1727609" y="3556790"/>
            <a:ext cx="171450" cy="171450"/>
          </a:xfrm>
          <a:prstGeom prst="ellipse">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8" name="Google Shape;238;p11"/>
          <p:cNvSpPr/>
          <p:nvPr/>
        </p:nvSpPr>
        <p:spPr>
          <a:xfrm>
            <a:off x="2639615" y="3493910"/>
            <a:ext cx="342900" cy="3429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9" name="Google Shape;239;p11"/>
          <p:cNvSpPr/>
          <p:nvPr/>
        </p:nvSpPr>
        <p:spPr>
          <a:xfrm>
            <a:off x="5810642" y="3378113"/>
            <a:ext cx="3429000" cy="34290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chemeClr val="lt1"/>
                </a:solidFill>
                <a:latin typeface="Calibri"/>
                <a:ea typeface="Calibri"/>
                <a:cs typeface="Calibri"/>
                <a:sym typeface="Calibri"/>
              </a:rPr>
              <a:t>10 µm</a:t>
            </a:r>
            <a:endParaRPr/>
          </a:p>
        </p:txBody>
      </p:sp>
      <p:sp>
        <p:nvSpPr>
          <p:cNvPr id="240" name="Google Shape;240;p11"/>
          <p:cNvSpPr/>
          <p:nvPr/>
        </p:nvSpPr>
        <p:spPr>
          <a:xfrm>
            <a:off x="3270672" y="3211028"/>
            <a:ext cx="857250" cy="85725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chemeClr val="lt1"/>
                </a:solidFill>
                <a:latin typeface="Calibri"/>
                <a:ea typeface="Calibri"/>
                <a:cs typeface="Calibri"/>
                <a:sym typeface="Calibri"/>
              </a:rPr>
              <a:t>2.5 µm</a:t>
            </a:r>
            <a:endParaRPr/>
          </a:p>
        </p:txBody>
      </p:sp>
      <p:sp>
        <p:nvSpPr>
          <p:cNvPr id="241" name="Google Shape;241;p11"/>
          <p:cNvSpPr txBox="1"/>
          <p:nvPr/>
        </p:nvSpPr>
        <p:spPr>
          <a:xfrm>
            <a:off x="2576431" y="3836811"/>
            <a:ext cx="52718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1 µm</a:t>
            </a:r>
            <a:endParaRPr/>
          </a:p>
        </p:txBody>
      </p:sp>
      <p:sp>
        <p:nvSpPr>
          <p:cNvPr id="242" name="Google Shape;242;p11"/>
          <p:cNvSpPr txBox="1"/>
          <p:nvPr/>
        </p:nvSpPr>
        <p:spPr>
          <a:xfrm>
            <a:off x="1567684" y="3796661"/>
            <a:ext cx="735557"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&gt;0.3 µm</a:t>
            </a:r>
            <a:endParaRPr/>
          </a:p>
        </p:txBody>
      </p:sp>
      <p:sp>
        <p:nvSpPr>
          <p:cNvPr id="243" name="Google Shape;243;p11"/>
          <p:cNvSpPr/>
          <p:nvPr/>
        </p:nvSpPr>
        <p:spPr>
          <a:xfrm>
            <a:off x="2982515" y="4153960"/>
            <a:ext cx="514350" cy="51435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4" name="Google Shape;244;p11"/>
          <p:cNvSpPr/>
          <p:nvPr/>
        </p:nvSpPr>
        <p:spPr>
          <a:xfrm>
            <a:off x="3818450" y="3975310"/>
            <a:ext cx="1714500" cy="1714500"/>
          </a:xfrm>
          <a:prstGeom prst="ellipse">
            <a:avLst/>
          </a:prstGeom>
          <a:solidFill>
            <a:srgbClr val="00B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5" name="Google Shape;245;p11"/>
          <p:cNvSpPr/>
          <p:nvPr/>
        </p:nvSpPr>
        <p:spPr>
          <a:xfrm>
            <a:off x="2135442" y="3136322"/>
            <a:ext cx="308610" cy="30861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6" name="Google Shape;246;p11"/>
          <p:cNvSpPr/>
          <p:nvPr/>
        </p:nvSpPr>
        <p:spPr>
          <a:xfrm>
            <a:off x="2107467" y="4646375"/>
            <a:ext cx="240030" cy="24003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7" name="Google Shape;247;p11"/>
          <p:cNvSpPr/>
          <p:nvPr/>
        </p:nvSpPr>
        <p:spPr>
          <a:xfrm>
            <a:off x="2160089" y="4178962"/>
            <a:ext cx="235135" cy="24899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8" name="Google Shape;248;p11"/>
          <p:cNvSpPr/>
          <p:nvPr/>
        </p:nvSpPr>
        <p:spPr>
          <a:xfrm>
            <a:off x="3033822" y="4854804"/>
            <a:ext cx="582930" cy="58293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9" name="Google Shape;249;p11"/>
          <p:cNvSpPr/>
          <p:nvPr/>
        </p:nvSpPr>
        <p:spPr>
          <a:xfrm>
            <a:off x="9044002" y="5066905"/>
            <a:ext cx="3257550" cy="3600450"/>
          </a:xfrm>
          <a:prstGeom prst="pie">
            <a:avLst>
              <a:gd name="adj1" fmla="val 10800000"/>
              <a:gd name="adj2" fmla="val 1620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50" name="Google Shape;250;p11"/>
          <p:cNvSpPr txBox="1"/>
          <p:nvPr/>
        </p:nvSpPr>
        <p:spPr>
          <a:xfrm>
            <a:off x="9671573" y="6090427"/>
            <a:ext cx="735557"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&gt;10 µm</a:t>
            </a:r>
            <a:endParaRPr/>
          </a:p>
        </p:txBody>
      </p:sp>
      <p:sp>
        <p:nvSpPr>
          <p:cNvPr id="251" name="Google Shape;251;p11"/>
          <p:cNvSpPr/>
          <p:nvPr/>
        </p:nvSpPr>
        <p:spPr>
          <a:xfrm rot="5400000" flipH="1">
            <a:off x="6050525" y="-3257125"/>
            <a:ext cx="172907" cy="9018920"/>
          </a:xfrm>
          <a:prstGeom prst="rightBracket">
            <a:avLst>
              <a:gd name="adj" fmla="val 8333"/>
            </a:avLst>
          </a:prstGeom>
          <a:noFill/>
          <a:ln w="38100" cap="flat" cmpd="sng">
            <a:solidFill>
              <a:srgbClr val="0E4D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52" name="Google Shape;252;p11"/>
          <p:cNvSpPr txBox="1"/>
          <p:nvPr/>
        </p:nvSpPr>
        <p:spPr>
          <a:xfrm>
            <a:off x="5199518" y="866471"/>
            <a:ext cx="176583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0E4D3B"/>
                </a:solidFill>
                <a:latin typeface="Calibri"/>
                <a:ea typeface="Calibri"/>
                <a:cs typeface="Calibri"/>
                <a:sym typeface="Calibri"/>
              </a:rPr>
              <a:t>Bin #1: &gt;0.3 µm</a:t>
            </a:r>
            <a:endParaRPr/>
          </a:p>
          <a:p>
            <a:pPr marL="0" marR="0" lvl="0" indent="0" algn="l" rtl="0">
              <a:spcBef>
                <a:spcPts val="0"/>
              </a:spcBef>
              <a:spcAft>
                <a:spcPts val="0"/>
              </a:spcAft>
              <a:buNone/>
            </a:pPr>
            <a:endParaRPr sz="1500">
              <a:solidFill>
                <a:srgbClr val="0E4D3B"/>
              </a:solidFill>
              <a:latin typeface="Calibri"/>
              <a:ea typeface="Calibri"/>
              <a:cs typeface="Calibri"/>
              <a:sym typeface="Calibri"/>
            </a:endParaRPr>
          </a:p>
        </p:txBody>
      </p:sp>
      <p:sp>
        <p:nvSpPr>
          <p:cNvPr id="253" name="Google Shape;253;p11"/>
          <p:cNvSpPr/>
          <p:nvPr/>
        </p:nvSpPr>
        <p:spPr>
          <a:xfrm rot="5400000" flipH="1">
            <a:off x="6509396" y="-2285592"/>
            <a:ext cx="150399" cy="8092440"/>
          </a:xfrm>
          <a:prstGeom prst="rightBracket">
            <a:avLst>
              <a:gd name="adj" fmla="val 8333"/>
            </a:avLst>
          </a:prstGeom>
          <a:noFill/>
          <a:ln w="38100" cap="flat" cmpd="sng">
            <a:solidFill>
              <a:srgbClr val="58E0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54" name="Google Shape;254;p11"/>
          <p:cNvSpPr txBox="1"/>
          <p:nvPr/>
        </p:nvSpPr>
        <p:spPr>
          <a:xfrm>
            <a:off x="5659935" y="1392692"/>
            <a:ext cx="153981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58E0BA"/>
                </a:solidFill>
                <a:latin typeface="Calibri"/>
                <a:ea typeface="Calibri"/>
                <a:cs typeface="Calibri"/>
                <a:sym typeface="Calibri"/>
              </a:rPr>
              <a:t>Bin #2: &gt;0.5 µm</a:t>
            </a:r>
            <a:endParaRPr/>
          </a:p>
          <a:p>
            <a:pPr marL="0" marR="0" lvl="0" indent="0" algn="l" rtl="0">
              <a:spcBef>
                <a:spcPts val="0"/>
              </a:spcBef>
              <a:spcAft>
                <a:spcPts val="0"/>
              </a:spcAft>
              <a:buNone/>
            </a:pPr>
            <a:endParaRPr sz="1500">
              <a:solidFill>
                <a:srgbClr val="58E0BA"/>
              </a:solidFill>
              <a:latin typeface="Calibri"/>
              <a:ea typeface="Calibri"/>
              <a:cs typeface="Calibri"/>
              <a:sym typeface="Calibri"/>
            </a:endParaRPr>
          </a:p>
        </p:txBody>
      </p:sp>
      <p:sp>
        <p:nvSpPr>
          <p:cNvPr id="255" name="Google Shape;255;p11"/>
          <p:cNvSpPr/>
          <p:nvPr/>
        </p:nvSpPr>
        <p:spPr>
          <a:xfrm rot="5400000" flipH="1">
            <a:off x="6784887" y="-1530673"/>
            <a:ext cx="181260" cy="7543800"/>
          </a:xfrm>
          <a:prstGeom prst="rightBracket">
            <a:avLst>
              <a:gd name="adj" fmla="val 8333"/>
            </a:avLst>
          </a:prstGeom>
          <a:noFill/>
          <a:ln w="38100" cap="flat" cmpd="sng">
            <a:solidFill>
              <a:srgbClr val="0E4D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56" name="Google Shape;256;p11"/>
          <p:cNvSpPr txBox="1"/>
          <p:nvPr/>
        </p:nvSpPr>
        <p:spPr>
          <a:xfrm>
            <a:off x="6294715" y="1854955"/>
            <a:ext cx="139748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0E4D3B"/>
                </a:solidFill>
                <a:latin typeface="Calibri"/>
                <a:ea typeface="Calibri"/>
                <a:cs typeface="Calibri"/>
                <a:sym typeface="Calibri"/>
              </a:rPr>
              <a:t>Bin #3: &gt;1 µm</a:t>
            </a:r>
            <a:endParaRPr/>
          </a:p>
          <a:p>
            <a:pPr marL="0" marR="0" lvl="0" indent="0" algn="l" rtl="0">
              <a:spcBef>
                <a:spcPts val="0"/>
              </a:spcBef>
              <a:spcAft>
                <a:spcPts val="0"/>
              </a:spcAft>
              <a:buNone/>
            </a:pPr>
            <a:endParaRPr sz="1500">
              <a:solidFill>
                <a:srgbClr val="0E4D3B"/>
              </a:solidFill>
              <a:latin typeface="Calibri"/>
              <a:ea typeface="Calibri"/>
              <a:cs typeface="Calibri"/>
              <a:sym typeface="Calibri"/>
            </a:endParaRPr>
          </a:p>
        </p:txBody>
      </p:sp>
      <p:sp>
        <p:nvSpPr>
          <p:cNvPr id="257" name="Google Shape;257;p11"/>
          <p:cNvSpPr/>
          <p:nvPr/>
        </p:nvSpPr>
        <p:spPr>
          <a:xfrm rot="5400000" flipH="1">
            <a:off x="7276568" y="-568262"/>
            <a:ext cx="217811" cy="6515100"/>
          </a:xfrm>
          <a:prstGeom prst="rightBracket">
            <a:avLst>
              <a:gd name="adj" fmla="val 8333"/>
            </a:avLst>
          </a:prstGeom>
          <a:noFill/>
          <a:ln w="38100" cap="flat" cmpd="sng">
            <a:solidFill>
              <a:srgbClr val="58E0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58" name="Google Shape;258;p11"/>
          <p:cNvSpPr txBox="1"/>
          <p:nvPr/>
        </p:nvSpPr>
        <p:spPr>
          <a:xfrm>
            <a:off x="6875517" y="2301126"/>
            <a:ext cx="171984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58E0BA"/>
                </a:solidFill>
                <a:latin typeface="Calibri"/>
                <a:ea typeface="Calibri"/>
                <a:cs typeface="Calibri"/>
                <a:sym typeface="Calibri"/>
              </a:rPr>
              <a:t>Bin #4: &gt;2.5 µm</a:t>
            </a:r>
            <a:endParaRPr/>
          </a:p>
          <a:p>
            <a:pPr marL="0" marR="0" lvl="0" indent="0" algn="l" rtl="0">
              <a:spcBef>
                <a:spcPts val="0"/>
              </a:spcBef>
              <a:spcAft>
                <a:spcPts val="0"/>
              </a:spcAft>
              <a:buNone/>
            </a:pPr>
            <a:endParaRPr sz="1500">
              <a:solidFill>
                <a:srgbClr val="58E0BA"/>
              </a:solidFill>
              <a:latin typeface="Calibri"/>
              <a:ea typeface="Calibri"/>
              <a:cs typeface="Calibri"/>
              <a:sym typeface="Calibri"/>
            </a:endParaRPr>
          </a:p>
        </p:txBody>
      </p:sp>
      <p:sp>
        <p:nvSpPr>
          <p:cNvPr id="259" name="Google Shape;259;p11"/>
          <p:cNvSpPr/>
          <p:nvPr/>
        </p:nvSpPr>
        <p:spPr>
          <a:xfrm rot="5400000" flipH="1">
            <a:off x="9710958" y="3006637"/>
            <a:ext cx="217811" cy="1681487"/>
          </a:xfrm>
          <a:prstGeom prst="rightBracket">
            <a:avLst>
              <a:gd name="adj" fmla="val 8333"/>
            </a:avLst>
          </a:prstGeom>
          <a:noFill/>
          <a:ln w="38100" cap="flat" cmpd="sng">
            <a:solidFill>
              <a:srgbClr val="58E0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60" name="Google Shape;260;p11"/>
          <p:cNvSpPr txBox="1"/>
          <p:nvPr/>
        </p:nvSpPr>
        <p:spPr>
          <a:xfrm>
            <a:off x="9161765" y="3426513"/>
            <a:ext cx="13716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58E0BA"/>
                </a:solidFill>
                <a:latin typeface="Calibri"/>
                <a:ea typeface="Calibri"/>
                <a:cs typeface="Calibri"/>
                <a:sym typeface="Calibri"/>
              </a:rPr>
              <a:t>Bin #6: &gt;10 µm</a:t>
            </a:r>
            <a:endParaRPr/>
          </a:p>
          <a:p>
            <a:pPr marL="0" marR="0" lvl="0" indent="0" algn="l" rtl="0">
              <a:spcBef>
                <a:spcPts val="0"/>
              </a:spcBef>
              <a:spcAft>
                <a:spcPts val="0"/>
              </a:spcAft>
              <a:buNone/>
            </a:pPr>
            <a:endParaRPr sz="1500">
              <a:solidFill>
                <a:srgbClr val="58E0BA"/>
              </a:solidFill>
              <a:latin typeface="Calibri"/>
              <a:ea typeface="Calibri"/>
              <a:cs typeface="Calibri"/>
              <a:sym typeface="Calibri"/>
            </a:endParaRPr>
          </a:p>
        </p:txBody>
      </p:sp>
      <p:sp>
        <p:nvSpPr>
          <p:cNvPr id="261" name="Google Shape;261;p11"/>
          <p:cNvSpPr/>
          <p:nvPr/>
        </p:nvSpPr>
        <p:spPr>
          <a:xfrm rot="5400000" flipH="1">
            <a:off x="7942700" y="604578"/>
            <a:ext cx="205740" cy="5212080"/>
          </a:xfrm>
          <a:prstGeom prst="rightBracket">
            <a:avLst>
              <a:gd name="adj" fmla="val 8333"/>
            </a:avLst>
          </a:prstGeom>
          <a:noFill/>
          <a:ln w="38100" cap="flat" cmpd="sng">
            <a:solidFill>
              <a:srgbClr val="0E4D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62" name="Google Shape;262;p11"/>
          <p:cNvSpPr txBox="1"/>
          <p:nvPr/>
        </p:nvSpPr>
        <p:spPr>
          <a:xfrm>
            <a:off x="7838536" y="2826064"/>
            <a:ext cx="13716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0E4D3B"/>
                </a:solidFill>
                <a:latin typeface="Calibri"/>
                <a:ea typeface="Calibri"/>
                <a:cs typeface="Calibri"/>
                <a:sym typeface="Calibri"/>
              </a:rPr>
              <a:t>Bin #5: &gt;5 µm</a:t>
            </a:r>
            <a:endParaRPr/>
          </a:p>
          <a:p>
            <a:pPr marL="0" marR="0" lvl="0" indent="0" algn="l" rtl="0">
              <a:spcBef>
                <a:spcPts val="0"/>
              </a:spcBef>
              <a:spcAft>
                <a:spcPts val="0"/>
              </a:spcAft>
              <a:buNone/>
            </a:pPr>
            <a:endParaRPr sz="1500">
              <a:solidFill>
                <a:srgbClr val="58E0BA"/>
              </a:solidFill>
              <a:latin typeface="Calibri"/>
              <a:ea typeface="Calibri"/>
              <a:cs typeface="Calibri"/>
              <a:sym typeface="Calibri"/>
            </a:endParaRPr>
          </a:p>
        </p:txBody>
      </p:sp>
      <p:sp>
        <p:nvSpPr>
          <p:cNvPr id="263" name="Google Shape;263;p11"/>
          <p:cNvSpPr txBox="1"/>
          <p:nvPr/>
        </p:nvSpPr>
        <p:spPr>
          <a:xfrm>
            <a:off x="4303671" y="4716305"/>
            <a:ext cx="52718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5 µm</a:t>
            </a:r>
            <a:endParaRPr/>
          </a:p>
        </p:txBody>
      </p:sp>
      <p:sp>
        <p:nvSpPr>
          <p:cNvPr id="264" name="Google Shape;264;p11"/>
          <p:cNvSpPr txBox="1"/>
          <p:nvPr/>
        </p:nvSpPr>
        <p:spPr>
          <a:xfrm>
            <a:off x="1983733" y="3412087"/>
            <a:ext cx="64397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0.5 µm</a:t>
            </a:r>
            <a:endParaRPr/>
          </a:p>
        </p:txBody>
      </p:sp>
      <p:sp>
        <p:nvSpPr>
          <p:cNvPr id="265" name="Google Shape;265;p11"/>
          <p:cNvSpPr/>
          <p:nvPr/>
        </p:nvSpPr>
        <p:spPr>
          <a:xfrm>
            <a:off x="5328072" y="4760050"/>
            <a:ext cx="2057400" cy="205740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66" name="Google Shape;266;p11"/>
          <p:cNvSpPr txBox="1"/>
          <p:nvPr/>
        </p:nvSpPr>
        <p:spPr>
          <a:xfrm>
            <a:off x="1530968" y="17608"/>
            <a:ext cx="91440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The monitor detects the number of particles per 0.1 liter of air that fall into different size ranges, or </a:t>
            </a:r>
            <a:r>
              <a:rPr lang="en-US" sz="2400" b="1">
                <a:solidFill>
                  <a:schemeClr val="dk1"/>
                </a:solidFill>
                <a:latin typeface="Calibri"/>
                <a:ea typeface="Calibri"/>
                <a:cs typeface="Calibri"/>
                <a:sym typeface="Calibri"/>
              </a:rPr>
              <a:t>bins</a:t>
            </a:r>
            <a:r>
              <a:rPr lang="en-US" sz="2400">
                <a:solidFill>
                  <a:schemeClr val="dk1"/>
                </a:solidFill>
                <a:latin typeface="Calibri"/>
                <a:ea typeface="Calibri"/>
                <a:cs typeface="Calibri"/>
                <a:sym typeface="Calibri"/>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12"/>
          <p:cNvSpPr txBox="1">
            <a:spLocks noGrp="1"/>
          </p:cNvSpPr>
          <p:nvPr>
            <p:ph type="title"/>
          </p:nvPr>
        </p:nvSpPr>
        <p:spPr>
          <a:xfrm>
            <a:off x="664584" y="191116"/>
            <a:ext cx="4944152" cy="12308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Particle Mass</a:t>
            </a:r>
            <a:endParaRPr/>
          </a:p>
        </p:txBody>
      </p:sp>
      <p:sp>
        <p:nvSpPr>
          <p:cNvPr id="273" name="Google Shape;273;p12"/>
          <p:cNvSpPr txBox="1">
            <a:spLocks noGrp="1"/>
          </p:cNvSpPr>
          <p:nvPr>
            <p:ph type="body" idx="1"/>
          </p:nvPr>
        </p:nvSpPr>
        <p:spPr>
          <a:xfrm>
            <a:off x="630140" y="1230851"/>
            <a:ext cx="4944151" cy="54360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None/>
            </a:pPr>
            <a:r>
              <a:rPr lang="en-US" sz="2700" dirty="0"/>
              <a:t>Based on the particle count, the Purple Air Monitor calculates an estimate of the </a:t>
            </a:r>
            <a:r>
              <a:rPr lang="en-US" sz="2700" b="1" dirty="0"/>
              <a:t>mass</a:t>
            </a:r>
            <a:r>
              <a:rPr lang="en-US" sz="2700" dirty="0"/>
              <a:t> concentration of particles that have a diameter less than:</a:t>
            </a:r>
            <a:endParaRPr dirty="0"/>
          </a:p>
          <a:p>
            <a:pPr marL="685800" lvl="1" indent="-228600" algn="l" rtl="0">
              <a:lnSpc>
                <a:spcPct val="90000"/>
              </a:lnSpc>
              <a:spcBef>
                <a:spcPts val="600"/>
              </a:spcBef>
              <a:spcAft>
                <a:spcPts val="0"/>
              </a:spcAft>
              <a:buClr>
                <a:schemeClr val="dk1"/>
              </a:buClr>
              <a:buSzPts val="3600"/>
              <a:buChar char="•"/>
            </a:pPr>
            <a:r>
              <a:rPr lang="en-US" sz="3600" dirty="0"/>
              <a:t>1 µm </a:t>
            </a:r>
            <a:r>
              <a:rPr lang="en-US" sz="3600" dirty="0">
                <a:sym typeface="Wingdings" pitchFamily="2" charset="2"/>
              </a:rPr>
              <a:t></a:t>
            </a:r>
            <a:r>
              <a:rPr lang="en-US" sz="3600" dirty="0"/>
              <a:t> PM</a:t>
            </a:r>
            <a:r>
              <a:rPr lang="en-US" sz="3600" baseline="-25000" dirty="0"/>
              <a:t>1</a:t>
            </a:r>
            <a:endParaRPr sz="3600" dirty="0"/>
          </a:p>
          <a:p>
            <a:pPr marL="685800" lvl="1" indent="-228600" algn="l" rtl="0">
              <a:lnSpc>
                <a:spcPct val="90000"/>
              </a:lnSpc>
              <a:spcBef>
                <a:spcPts val="600"/>
              </a:spcBef>
              <a:spcAft>
                <a:spcPts val="0"/>
              </a:spcAft>
              <a:buClr>
                <a:schemeClr val="dk1"/>
              </a:buClr>
              <a:buSzPts val="3600"/>
              <a:buChar char="•"/>
            </a:pPr>
            <a:r>
              <a:rPr lang="en-US" sz="3600" dirty="0"/>
              <a:t>2.5 µm </a:t>
            </a:r>
            <a:r>
              <a:rPr lang="en-US" sz="3600" dirty="0">
                <a:sym typeface="Wingdings" pitchFamily="2" charset="2"/>
              </a:rPr>
              <a:t></a:t>
            </a:r>
            <a:r>
              <a:rPr lang="en-US" sz="3600" dirty="0"/>
              <a:t> PM</a:t>
            </a:r>
            <a:r>
              <a:rPr lang="en-US" sz="3600" baseline="-25000" dirty="0"/>
              <a:t>2.5</a:t>
            </a:r>
            <a:endParaRPr sz="3600" dirty="0"/>
          </a:p>
          <a:p>
            <a:pPr marL="685800" lvl="1" indent="-228600" algn="l" rtl="0">
              <a:lnSpc>
                <a:spcPct val="90000"/>
              </a:lnSpc>
              <a:spcBef>
                <a:spcPts val="600"/>
              </a:spcBef>
              <a:spcAft>
                <a:spcPts val="0"/>
              </a:spcAft>
              <a:buClr>
                <a:schemeClr val="dk1"/>
              </a:buClr>
              <a:buSzPts val="3600"/>
              <a:buChar char="•"/>
            </a:pPr>
            <a:r>
              <a:rPr lang="en-US" sz="3600" dirty="0"/>
              <a:t>10 µm </a:t>
            </a:r>
            <a:r>
              <a:rPr lang="en-US" sz="3600" dirty="0">
                <a:sym typeface="Wingdings" pitchFamily="2" charset="2"/>
              </a:rPr>
              <a:t></a:t>
            </a:r>
            <a:r>
              <a:rPr lang="en-US" sz="3600" dirty="0"/>
              <a:t> PM</a:t>
            </a:r>
            <a:r>
              <a:rPr lang="en-US" sz="3600" baseline="-25000" dirty="0"/>
              <a:t>10</a:t>
            </a:r>
            <a:endParaRPr dirty="0"/>
          </a:p>
          <a:p>
            <a:pPr marL="457200" lvl="1" indent="0" algn="l" rtl="0">
              <a:lnSpc>
                <a:spcPct val="90000"/>
              </a:lnSpc>
              <a:spcBef>
                <a:spcPts val="600"/>
              </a:spcBef>
              <a:spcAft>
                <a:spcPts val="0"/>
              </a:spcAft>
              <a:buClr>
                <a:schemeClr val="dk1"/>
              </a:buClr>
              <a:buSzPts val="2800"/>
              <a:buNone/>
            </a:pPr>
            <a:endParaRPr sz="2800" dirty="0"/>
          </a:p>
          <a:p>
            <a:pPr marL="0" lvl="0" indent="0" algn="l" rtl="0">
              <a:lnSpc>
                <a:spcPct val="90000"/>
              </a:lnSpc>
              <a:spcBef>
                <a:spcPts val="600"/>
              </a:spcBef>
              <a:spcAft>
                <a:spcPts val="0"/>
              </a:spcAft>
              <a:buClr>
                <a:schemeClr val="dk1"/>
              </a:buClr>
              <a:buSzPts val="2700"/>
              <a:buNone/>
            </a:pPr>
            <a:r>
              <a:rPr lang="en-US" sz="2700" dirty="0"/>
              <a:t>The mass concentration units are micrograms/cubic meter.</a:t>
            </a:r>
            <a:endParaRPr dirty="0"/>
          </a:p>
          <a:p>
            <a:pPr marL="0" lvl="0" indent="0" algn="l" rtl="0">
              <a:lnSpc>
                <a:spcPct val="90000"/>
              </a:lnSpc>
              <a:spcBef>
                <a:spcPts val="600"/>
              </a:spcBef>
              <a:spcAft>
                <a:spcPts val="0"/>
              </a:spcAft>
              <a:buClr>
                <a:schemeClr val="dk1"/>
              </a:buClr>
              <a:buSzPts val="2700"/>
              <a:buNone/>
            </a:pPr>
            <a:r>
              <a:rPr lang="en-US" sz="2700" dirty="0"/>
              <a:t>1 cubic meter = 1000 liters</a:t>
            </a:r>
            <a:endParaRPr dirty="0"/>
          </a:p>
        </p:txBody>
      </p:sp>
      <p:sp>
        <p:nvSpPr>
          <p:cNvPr id="274" name="Google Shape;274;p12"/>
          <p:cNvSpPr/>
          <p:nvPr/>
        </p:nvSpPr>
        <p:spPr>
          <a:xfrm>
            <a:off x="6092950" y="0"/>
            <a:ext cx="609905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2"/>
          <p:cNvSpPr/>
          <p:nvPr/>
        </p:nvSpPr>
        <p:spPr>
          <a:xfrm>
            <a:off x="6577582" y="557784"/>
            <a:ext cx="513020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2"/>
          <p:cNvSpPr txBox="1"/>
          <p:nvPr/>
        </p:nvSpPr>
        <p:spPr>
          <a:xfrm>
            <a:off x="6806061" y="3370227"/>
            <a:ext cx="2045153" cy="8540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950">
                <a:solidFill>
                  <a:schemeClr val="dk1"/>
                </a:solidFill>
                <a:latin typeface="Calibri"/>
                <a:ea typeface="Calibri"/>
                <a:cs typeface="Calibri"/>
                <a:sym typeface="Calibri"/>
              </a:rPr>
              <a:t>1000 X</a:t>
            </a:r>
            <a:endParaRPr/>
          </a:p>
        </p:txBody>
      </p:sp>
      <p:pic>
        <p:nvPicPr>
          <p:cNvPr id="277" name="Google Shape;277;p12"/>
          <p:cNvPicPr preferRelativeResize="0"/>
          <p:nvPr/>
        </p:nvPicPr>
        <p:blipFill rotWithShape="1">
          <a:blip r:embed="rId3">
            <a:alphaModFix/>
          </a:blip>
          <a:srcRect/>
          <a:stretch/>
        </p:blipFill>
        <p:spPr>
          <a:xfrm>
            <a:off x="8668696" y="607977"/>
            <a:ext cx="2717800" cy="563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13"/>
          <p:cNvSpPr txBox="1">
            <a:spLocks noGrp="1"/>
          </p:cNvSpPr>
          <p:nvPr>
            <p:ph type="title"/>
          </p:nvPr>
        </p:nvSpPr>
        <p:spPr>
          <a:xfrm>
            <a:off x="5116878" y="803049"/>
            <a:ext cx="6422849" cy="16766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Some requirements for the site where the Purple Air Monitor will work</a:t>
            </a:r>
            <a:endParaRPr/>
          </a:p>
        </p:txBody>
      </p:sp>
      <p:sp>
        <p:nvSpPr>
          <p:cNvPr id="283" name="Google Shape;283;p13"/>
          <p:cNvSpPr/>
          <p:nvPr/>
        </p:nvSpPr>
        <p:spPr>
          <a:xfrm>
            <a:off x="0" y="0"/>
            <a:ext cx="4636008"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13"/>
          <p:cNvSpPr/>
          <p:nvPr/>
        </p:nvSpPr>
        <p:spPr>
          <a:xfrm>
            <a:off x="484632" y="484632"/>
            <a:ext cx="366674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5" name="Google Shape;285;p13"/>
          <p:cNvPicPr preferRelativeResize="0"/>
          <p:nvPr/>
        </p:nvPicPr>
        <p:blipFill rotWithShape="1">
          <a:blip r:embed="rId3">
            <a:alphaModFix/>
          </a:blip>
          <a:srcRect/>
          <a:stretch/>
        </p:blipFill>
        <p:spPr>
          <a:xfrm>
            <a:off x="1082632" y="803049"/>
            <a:ext cx="2470743" cy="2470743"/>
          </a:xfrm>
          <a:prstGeom prst="rect">
            <a:avLst/>
          </a:prstGeom>
          <a:noFill/>
          <a:ln>
            <a:noFill/>
          </a:ln>
        </p:spPr>
      </p:pic>
      <p:pic>
        <p:nvPicPr>
          <p:cNvPr id="286" name="Google Shape;286;p13"/>
          <p:cNvPicPr preferRelativeResize="0"/>
          <p:nvPr/>
        </p:nvPicPr>
        <p:blipFill rotWithShape="1">
          <a:blip r:embed="rId4">
            <a:alphaModFix/>
          </a:blip>
          <a:srcRect/>
          <a:stretch/>
        </p:blipFill>
        <p:spPr>
          <a:xfrm>
            <a:off x="1022352" y="3461344"/>
            <a:ext cx="2591302" cy="2438400"/>
          </a:xfrm>
          <a:prstGeom prst="rect">
            <a:avLst/>
          </a:prstGeom>
          <a:noFill/>
          <a:ln>
            <a:noFill/>
          </a:ln>
        </p:spPr>
      </p:pic>
      <p:sp>
        <p:nvSpPr>
          <p:cNvPr id="287" name="Google Shape;287;p13"/>
          <p:cNvSpPr txBox="1">
            <a:spLocks noGrp="1"/>
          </p:cNvSpPr>
          <p:nvPr>
            <p:ph type="body" idx="1"/>
          </p:nvPr>
        </p:nvSpPr>
        <p:spPr>
          <a:xfrm>
            <a:off x="5116880" y="2907073"/>
            <a:ext cx="6422847" cy="265552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700"/>
              <a:buChar char="•"/>
            </a:pPr>
            <a:r>
              <a:rPr lang="en-US" sz="2700"/>
              <a:t>Needs to be plugged in</a:t>
            </a:r>
            <a:endParaRPr/>
          </a:p>
          <a:p>
            <a:pPr marL="228600" lvl="0" indent="-228600" algn="l" rtl="0">
              <a:lnSpc>
                <a:spcPct val="90000"/>
              </a:lnSpc>
              <a:spcBef>
                <a:spcPts val="1000"/>
              </a:spcBef>
              <a:spcAft>
                <a:spcPts val="0"/>
              </a:spcAft>
              <a:buClr>
                <a:schemeClr val="dk1"/>
              </a:buClr>
              <a:buSzPts val="2700"/>
              <a:buChar char="•"/>
            </a:pPr>
            <a:r>
              <a:rPr lang="en-US" sz="2700"/>
              <a:t>Indoors or outdoors</a:t>
            </a:r>
            <a:endParaRPr/>
          </a:p>
          <a:p>
            <a:pPr marL="228600" lvl="0" indent="-228600" algn="l" rtl="0">
              <a:lnSpc>
                <a:spcPct val="90000"/>
              </a:lnSpc>
              <a:spcBef>
                <a:spcPts val="1000"/>
              </a:spcBef>
              <a:spcAft>
                <a:spcPts val="0"/>
              </a:spcAft>
              <a:buClr>
                <a:schemeClr val="dk1"/>
              </a:buClr>
              <a:buSzPts val="2700"/>
              <a:buChar char="•"/>
            </a:pPr>
            <a:r>
              <a:rPr lang="en-US" sz="2700"/>
              <a:t>Must have permission to place a monitor </a:t>
            </a:r>
            <a:endParaRPr/>
          </a:p>
          <a:p>
            <a:pPr marL="228600" lvl="0" indent="-228600" algn="l" rtl="0">
              <a:lnSpc>
                <a:spcPct val="90000"/>
              </a:lnSpc>
              <a:spcBef>
                <a:spcPts val="1000"/>
              </a:spcBef>
              <a:spcAft>
                <a:spcPts val="0"/>
              </a:spcAft>
              <a:buClr>
                <a:schemeClr val="dk1"/>
              </a:buClr>
              <a:buSzPts val="2700"/>
              <a:buChar char="•"/>
            </a:pPr>
            <a:r>
              <a:rPr lang="en-US" sz="2700" b="1"/>
              <a:t>Needs to be in a secure location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14"/>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3" name="Google Shape;293;p14"/>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294" name="Google Shape;294;p14"/>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5" name="Google Shape;295;p14"/>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4"/>
          <p:cNvSpPr/>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600" dirty="0">
                <a:solidFill>
                  <a:schemeClr val="dk1"/>
                </a:solidFill>
                <a:latin typeface="Calibri"/>
                <a:ea typeface="Calibri"/>
                <a:cs typeface="Calibri"/>
                <a:sym typeface="Calibri"/>
              </a:rPr>
              <a:t>Where would you want to put Purple Air monitors?</a:t>
            </a:r>
            <a:endParaRPr dirty="0"/>
          </a:p>
          <a:p>
            <a:pPr marL="0" marR="0" lvl="0" indent="0" algn="l" rtl="0">
              <a:lnSpc>
                <a:spcPct val="90000"/>
              </a:lnSpc>
              <a:spcBef>
                <a:spcPts val="600"/>
              </a:spcBef>
              <a:spcAft>
                <a:spcPts val="0"/>
              </a:spcAft>
              <a:buNone/>
            </a:pPr>
            <a:r>
              <a:rPr lang="en-US" sz="2600" dirty="0">
                <a:solidFill>
                  <a:schemeClr val="dk1"/>
                </a:solidFill>
                <a:latin typeface="Calibri"/>
                <a:ea typeface="Calibri"/>
                <a:cs typeface="Calibri"/>
                <a:sym typeface="Calibri"/>
              </a:rPr>
              <a:t>Go to the Purple Air website:</a:t>
            </a:r>
            <a:endParaRPr dirty="0"/>
          </a:p>
          <a:p>
            <a:pPr marL="457200" marR="0" lvl="0" indent="-457200" algn="l" rtl="0">
              <a:spcBef>
                <a:spcPts val="600"/>
              </a:spcBef>
              <a:spcAft>
                <a:spcPts val="0"/>
              </a:spcAft>
              <a:buClr>
                <a:schemeClr val="dk1"/>
              </a:buClr>
              <a:buSzPts val="2600"/>
              <a:buFont typeface="Arial"/>
              <a:buChar char="•"/>
            </a:pPr>
            <a:r>
              <a:rPr lang="en-US" sz="26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https://www2.purpleair.com/pages/install</a:t>
            </a:r>
            <a:endParaRPr sz="2600" dirty="0">
              <a:solidFill>
                <a:schemeClr val="dk1"/>
              </a:solidFill>
              <a:latin typeface="Calibri"/>
              <a:ea typeface="Calibri"/>
              <a:cs typeface="Calibri"/>
              <a:sym typeface="Calibri"/>
            </a:endParaRPr>
          </a:p>
          <a:p>
            <a:pPr marL="1206500" marR="0" lvl="2" indent="-457200" algn="l" rtl="0">
              <a:spcBef>
                <a:spcPts val="0"/>
              </a:spcBef>
              <a:spcAft>
                <a:spcPts val="0"/>
              </a:spcAft>
              <a:buClr>
                <a:schemeClr val="dk1"/>
              </a:buClr>
              <a:buSzPts val="2600"/>
              <a:buFont typeface="Courier New" panose="02070309020205020404" pitchFamily="49" charset="0"/>
              <a:buChar char="o"/>
            </a:pPr>
            <a:r>
              <a:rPr lang="en-US" sz="2600" b="0" i="0" u="none" strike="noStrike" cap="none" dirty="0">
                <a:solidFill>
                  <a:schemeClr val="dk1"/>
                </a:solidFill>
                <a:latin typeface="Calibri"/>
                <a:ea typeface="Calibri"/>
                <a:cs typeface="Calibri"/>
                <a:sym typeface="Calibri"/>
              </a:rPr>
              <a:t>What do you need to keep in mind when deciding where might be good places to put the Purple Air monitors?</a:t>
            </a:r>
            <a:endParaRPr dirty="0"/>
          </a:p>
          <a:p>
            <a:pPr marL="1206500" marR="0" lvl="2" indent="-457200" algn="l" rtl="0">
              <a:spcBef>
                <a:spcPts val="0"/>
              </a:spcBef>
              <a:spcAft>
                <a:spcPts val="0"/>
              </a:spcAft>
              <a:buClr>
                <a:schemeClr val="dk1"/>
              </a:buClr>
              <a:buSzPts val="2600"/>
              <a:buFont typeface="Courier New" panose="02070309020205020404" pitchFamily="49" charset="0"/>
              <a:buChar char="o"/>
            </a:pPr>
            <a:r>
              <a:rPr lang="en-US" sz="2600" b="0" i="0" u="none" strike="noStrike" cap="none" dirty="0">
                <a:solidFill>
                  <a:schemeClr val="dk1"/>
                </a:solidFill>
                <a:latin typeface="Calibri"/>
                <a:ea typeface="Calibri"/>
                <a:cs typeface="Calibri"/>
                <a:sym typeface="Calibri"/>
              </a:rPr>
              <a:t>Where would you want to put the monitors? Why? Where do you want to learn more about the air quality?</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15"/>
          <p:cNvSpPr/>
          <p:nvPr/>
        </p:nvSpPr>
        <p:spPr>
          <a:xfrm>
            <a:off x="0" y="0"/>
            <a:ext cx="497259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5"/>
          <p:cNvSpPr txBox="1">
            <a:spLocks noGrp="1"/>
          </p:cNvSpPr>
          <p:nvPr>
            <p:ph type="title"/>
          </p:nvPr>
        </p:nvSpPr>
        <p:spPr>
          <a:xfrm>
            <a:off x="651307" y="640081"/>
            <a:ext cx="3377183" cy="36819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Particle sizes and light scattering</a:t>
            </a:r>
            <a:endParaRPr/>
          </a:p>
        </p:txBody>
      </p:sp>
      <p:pic>
        <p:nvPicPr>
          <p:cNvPr id="304" name="Google Shape;304;p15" descr="A view of a mountain&#10;&#10;Description automatically generated"/>
          <p:cNvPicPr preferRelativeResize="0"/>
          <p:nvPr/>
        </p:nvPicPr>
        <p:blipFill rotWithShape="1">
          <a:blip r:embed="rId3">
            <a:alphaModFix/>
          </a:blip>
          <a:srcRect/>
          <a:stretch/>
        </p:blipFill>
        <p:spPr>
          <a:xfrm>
            <a:off x="4654297" y="10"/>
            <a:ext cx="7537704" cy="68579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9"/>
        <p:cNvGrpSpPr/>
        <p:nvPr/>
      </p:nvGrpSpPr>
      <p:grpSpPr>
        <a:xfrm>
          <a:off x="0" y="0"/>
          <a:ext cx="0" cy="0"/>
          <a:chOff x="0" y="0"/>
          <a:chExt cx="0" cy="0"/>
        </a:xfrm>
      </p:grpSpPr>
      <p:sp>
        <p:nvSpPr>
          <p:cNvPr id="310" name="Google Shape;310;p16"/>
          <p:cNvSpPr/>
          <p:nvPr/>
        </p:nvSpPr>
        <p:spPr>
          <a:xfrm>
            <a:off x="0" y="0"/>
            <a:ext cx="1219200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6"/>
          <p:cNvSpPr txBox="1">
            <a:spLocks noGrp="1"/>
          </p:cNvSpPr>
          <p:nvPr>
            <p:ph type="title"/>
          </p:nvPr>
        </p:nvSpPr>
        <p:spPr>
          <a:xfrm>
            <a:off x="603938" y="640081"/>
            <a:ext cx="2608655" cy="52577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C2C2C"/>
              </a:buClr>
              <a:buSzPts val="3600"/>
              <a:buFont typeface="Calibri"/>
              <a:buNone/>
            </a:pPr>
            <a:r>
              <a:rPr lang="en-US" sz="3600">
                <a:solidFill>
                  <a:srgbClr val="2C2C2C"/>
                </a:solidFill>
              </a:rPr>
              <a:t>Review: Particle Sizes</a:t>
            </a:r>
            <a:endParaRPr/>
          </a:p>
        </p:txBody>
      </p:sp>
      <p:sp>
        <p:nvSpPr>
          <p:cNvPr id="312" name="Google Shape;312;p16"/>
          <p:cNvSpPr/>
          <p:nvPr/>
        </p:nvSpPr>
        <p:spPr>
          <a:xfrm>
            <a:off x="3580067" y="484632"/>
            <a:ext cx="8129016" cy="5724144"/>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3" name="Google Shape;313;p16"/>
          <p:cNvPicPr preferRelativeResize="0"/>
          <p:nvPr/>
        </p:nvPicPr>
        <p:blipFill rotWithShape="1">
          <a:blip r:embed="rId3">
            <a:alphaModFix/>
          </a:blip>
          <a:srcRect/>
          <a:stretch/>
        </p:blipFill>
        <p:spPr>
          <a:xfrm>
            <a:off x="3580067" y="618392"/>
            <a:ext cx="8129016" cy="5456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p17"/>
          <p:cNvSpPr txBox="1">
            <a:spLocks noGrp="1"/>
          </p:cNvSpPr>
          <p:nvPr>
            <p:ph type="title"/>
          </p:nvPr>
        </p:nvSpPr>
        <p:spPr>
          <a:xfrm>
            <a:off x="8153400" y="640081"/>
            <a:ext cx="3398518" cy="52553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Why are particle sizes important?</a:t>
            </a:r>
            <a:endParaRPr/>
          </a:p>
        </p:txBody>
      </p:sp>
      <p:sp>
        <p:nvSpPr>
          <p:cNvPr id="320" name="Google Shape;320;p17"/>
          <p:cNvSpPr/>
          <p:nvPr/>
        </p:nvSpPr>
        <p:spPr>
          <a:xfrm>
            <a:off x="0"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17"/>
          <p:cNvSpPr/>
          <p:nvPr/>
        </p:nvSpPr>
        <p:spPr>
          <a:xfrm>
            <a:off x="474208" y="484632"/>
            <a:ext cx="6594522"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2" name="Google Shape;322;p17"/>
          <p:cNvPicPr preferRelativeResize="0"/>
          <p:nvPr/>
        </p:nvPicPr>
        <p:blipFill rotWithShape="1">
          <a:blip r:embed="rId3">
            <a:alphaModFix/>
          </a:blip>
          <a:srcRect/>
          <a:stretch/>
        </p:blipFill>
        <p:spPr>
          <a:xfrm>
            <a:off x="493663" y="562543"/>
            <a:ext cx="6585732" cy="56223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18"/>
          <p:cNvSpPr txBox="1">
            <a:spLocks noGrp="1"/>
          </p:cNvSpPr>
          <p:nvPr>
            <p:ph type="title"/>
          </p:nvPr>
        </p:nvSpPr>
        <p:spPr>
          <a:xfrm>
            <a:off x="7648549" y="62797"/>
            <a:ext cx="4474270" cy="67952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How does the monitor count particles?</a:t>
            </a:r>
            <a:br>
              <a:rPr lang="en-US"/>
            </a:br>
            <a:br>
              <a:rPr lang="en-US" sz="2700"/>
            </a:br>
            <a:r>
              <a:rPr lang="en-US" sz="2700"/>
              <a:t>1. The air containing the particles passes through a beam of light.</a:t>
            </a:r>
            <a:br>
              <a:rPr lang="en-US" sz="2700"/>
            </a:br>
            <a:br>
              <a:rPr lang="en-US" sz="2700"/>
            </a:br>
            <a:r>
              <a:rPr lang="en-US" sz="2700"/>
              <a:t>2. Particles of different sizes cause the light to scatter in different ways. </a:t>
            </a:r>
            <a:br>
              <a:rPr lang="en-US" sz="2700"/>
            </a:br>
            <a:br>
              <a:rPr lang="en-US" sz="2700"/>
            </a:br>
            <a:r>
              <a:rPr lang="en-US" sz="2700"/>
              <a:t>3. The way the light scatters is detected and used to calculate the number of particles of different sizes.</a:t>
            </a:r>
            <a:endParaRPr/>
          </a:p>
        </p:txBody>
      </p:sp>
      <p:sp>
        <p:nvSpPr>
          <p:cNvPr id="329" name="Google Shape;329;p18"/>
          <p:cNvSpPr/>
          <p:nvPr/>
        </p:nvSpPr>
        <p:spPr>
          <a:xfrm>
            <a:off x="0"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18"/>
          <p:cNvSpPr/>
          <p:nvPr/>
        </p:nvSpPr>
        <p:spPr>
          <a:xfrm>
            <a:off x="474208" y="484632"/>
            <a:ext cx="6594522"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18"/>
          <p:cNvSpPr/>
          <p:nvPr/>
        </p:nvSpPr>
        <p:spPr>
          <a:xfrm rot="4987368">
            <a:off x="464932" y="3230614"/>
            <a:ext cx="868680" cy="1341572"/>
          </a:xfrm>
          <a:prstGeom prst="can">
            <a:avLst>
              <a:gd name="adj" fmla="val 25000"/>
            </a:avLst>
          </a:prstGeom>
          <a:solidFill>
            <a:srgbClr val="0070C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32" name="Google Shape;332;p18"/>
          <p:cNvSpPr/>
          <p:nvPr/>
        </p:nvSpPr>
        <p:spPr>
          <a:xfrm rot="4979404">
            <a:off x="2686430" y="1928544"/>
            <a:ext cx="736967" cy="3361733"/>
          </a:xfrm>
          <a:prstGeom prst="can">
            <a:avLst>
              <a:gd name="adj" fmla="val 25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33" name="Google Shape;333;p18"/>
          <p:cNvSpPr/>
          <p:nvPr/>
        </p:nvSpPr>
        <p:spPr>
          <a:xfrm>
            <a:off x="4360054" y="2941115"/>
            <a:ext cx="548640" cy="502920"/>
          </a:xfrm>
          <a:prstGeom prst="ellipse">
            <a:avLst/>
          </a:prstGeom>
          <a:solidFill>
            <a:srgbClr val="FFC00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34" name="Google Shape;334;p18"/>
          <p:cNvSpPr/>
          <p:nvPr/>
        </p:nvSpPr>
        <p:spPr>
          <a:xfrm>
            <a:off x="6443869" y="3220789"/>
            <a:ext cx="411480" cy="388620"/>
          </a:xfrm>
          <a:prstGeom prst="ellipse">
            <a:avLst/>
          </a:prstGeom>
          <a:solidFill>
            <a:srgbClr val="0070C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35" name="Google Shape;335;p18"/>
          <p:cNvSpPr/>
          <p:nvPr/>
        </p:nvSpPr>
        <p:spPr>
          <a:xfrm>
            <a:off x="6166831" y="2470071"/>
            <a:ext cx="548640" cy="502920"/>
          </a:xfrm>
          <a:prstGeom prst="ellipse">
            <a:avLst/>
          </a:prstGeom>
          <a:solidFill>
            <a:srgbClr val="FFC00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336" name="Google Shape;336;p18"/>
          <p:cNvCxnSpPr/>
          <p:nvPr/>
        </p:nvCxnSpPr>
        <p:spPr>
          <a:xfrm rot="10800000" flipH="1">
            <a:off x="4300538" y="2534921"/>
            <a:ext cx="205740" cy="698090"/>
          </a:xfrm>
          <a:prstGeom prst="straightConnector1">
            <a:avLst/>
          </a:prstGeom>
          <a:noFill/>
          <a:ln w="76200" cap="flat" cmpd="sng">
            <a:solidFill>
              <a:srgbClr val="FFFF00"/>
            </a:solidFill>
            <a:prstDash val="solid"/>
            <a:miter lim="800000"/>
            <a:headEnd type="none" w="sm" len="sm"/>
            <a:tailEnd type="triangle" w="med" len="med"/>
          </a:ln>
        </p:spPr>
      </p:cxnSp>
      <p:cxnSp>
        <p:nvCxnSpPr>
          <p:cNvPr id="337" name="Google Shape;337;p18"/>
          <p:cNvCxnSpPr/>
          <p:nvPr/>
        </p:nvCxnSpPr>
        <p:spPr>
          <a:xfrm rot="10800000" flipH="1">
            <a:off x="4593385" y="3233010"/>
            <a:ext cx="725560" cy="317420"/>
          </a:xfrm>
          <a:prstGeom prst="straightConnector1">
            <a:avLst/>
          </a:prstGeom>
          <a:noFill/>
          <a:ln w="76200" cap="flat" cmpd="sng">
            <a:solidFill>
              <a:srgbClr val="FFFF00"/>
            </a:solidFill>
            <a:prstDash val="solid"/>
            <a:miter lim="800000"/>
            <a:headEnd type="none" w="sm" len="sm"/>
            <a:tailEnd type="triangle" w="med" len="med"/>
          </a:ln>
        </p:spPr>
      </p:cxnSp>
      <p:cxnSp>
        <p:nvCxnSpPr>
          <p:cNvPr id="338" name="Google Shape;338;p18"/>
          <p:cNvCxnSpPr/>
          <p:nvPr/>
        </p:nvCxnSpPr>
        <p:spPr>
          <a:xfrm>
            <a:off x="4403408" y="3744896"/>
            <a:ext cx="795250" cy="420140"/>
          </a:xfrm>
          <a:prstGeom prst="straightConnector1">
            <a:avLst/>
          </a:prstGeom>
          <a:noFill/>
          <a:ln w="76200" cap="flat" cmpd="sng">
            <a:solidFill>
              <a:srgbClr val="FFFF00"/>
            </a:solidFill>
            <a:prstDash val="solid"/>
            <a:miter lim="800000"/>
            <a:headEnd type="none" w="sm" len="sm"/>
            <a:tailEnd type="triangle" w="med" len="med"/>
          </a:ln>
        </p:spPr>
      </p:cxnSp>
      <p:sp>
        <p:nvSpPr>
          <p:cNvPr id="339" name="Google Shape;339;p18"/>
          <p:cNvSpPr/>
          <p:nvPr/>
        </p:nvSpPr>
        <p:spPr>
          <a:xfrm rot="1069595">
            <a:off x="4559816" y="3500382"/>
            <a:ext cx="411480" cy="388620"/>
          </a:xfrm>
          <a:prstGeom prst="ellipse">
            <a:avLst/>
          </a:prstGeom>
          <a:solidFill>
            <a:srgbClr val="0070C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40" name="Google Shape;340;p18"/>
          <p:cNvSpPr/>
          <p:nvPr/>
        </p:nvSpPr>
        <p:spPr>
          <a:xfrm rot="-2916549">
            <a:off x="4881294" y="2248692"/>
            <a:ext cx="246800" cy="1055273"/>
          </a:xfrm>
          <a:prstGeom prst="rightBracket">
            <a:avLst>
              <a:gd name="adj" fmla="val 8333"/>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341" name="Google Shape;341;p18"/>
          <p:cNvSpPr/>
          <p:nvPr/>
        </p:nvSpPr>
        <p:spPr>
          <a:xfrm rot="626985">
            <a:off x="5277579" y="3271749"/>
            <a:ext cx="270271" cy="908213"/>
          </a:xfrm>
          <a:prstGeom prst="rightBracket">
            <a:avLst>
              <a:gd name="adj" fmla="val 8333"/>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342" name="Google Shape;342;p18"/>
          <p:cNvSpPr txBox="1"/>
          <p:nvPr/>
        </p:nvSpPr>
        <p:spPr>
          <a:xfrm rot="-430932">
            <a:off x="1733733" y="3388174"/>
            <a:ext cx="2032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Beam of light</a:t>
            </a:r>
            <a:endParaRPr/>
          </a:p>
        </p:txBody>
      </p:sp>
      <p:sp>
        <p:nvSpPr>
          <p:cNvPr id="343" name="Google Shape;343;p18"/>
          <p:cNvSpPr txBox="1"/>
          <p:nvPr/>
        </p:nvSpPr>
        <p:spPr>
          <a:xfrm>
            <a:off x="5710817" y="1873217"/>
            <a:ext cx="149319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Particles</a:t>
            </a:r>
            <a:endParaRPr/>
          </a:p>
        </p:txBody>
      </p:sp>
      <p:sp>
        <p:nvSpPr>
          <p:cNvPr id="344" name="Google Shape;344;p18"/>
          <p:cNvSpPr txBox="1"/>
          <p:nvPr/>
        </p:nvSpPr>
        <p:spPr>
          <a:xfrm>
            <a:off x="5044082" y="4385171"/>
            <a:ext cx="189351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Amount of light scatter</a:t>
            </a:r>
            <a:endParaRPr/>
          </a:p>
        </p:txBody>
      </p:sp>
      <p:cxnSp>
        <p:nvCxnSpPr>
          <p:cNvPr id="345" name="Google Shape;345;p18"/>
          <p:cNvCxnSpPr>
            <a:endCxn id="341" idx="2"/>
          </p:cNvCxnSpPr>
          <p:nvPr/>
        </p:nvCxnSpPr>
        <p:spPr>
          <a:xfrm rot="10800000">
            <a:off x="5545609" y="3750365"/>
            <a:ext cx="676200" cy="707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46" name="Google Shape;346;p18"/>
          <p:cNvCxnSpPr/>
          <p:nvPr/>
        </p:nvCxnSpPr>
        <p:spPr>
          <a:xfrm rot="5400000" flipH="1">
            <a:off x="4659727" y="2896009"/>
            <a:ext cx="1923300" cy="1200900"/>
          </a:xfrm>
          <a:prstGeom prst="curvedConnector3">
            <a:avLst>
              <a:gd name="adj1" fmla="val 103880"/>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p19"/>
          <p:cNvSpPr txBox="1">
            <a:spLocks noGrp="1"/>
          </p:cNvSpPr>
          <p:nvPr>
            <p:ph type="title"/>
          </p:nvPr>
        </p:nvSpPr>
        <p:spPr>
          <a:xfrm>
            <a:off x="8153400" y="640081"/>
            <a:ext cx="3398518" cy="52553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Light scattering</a:t>
            </a:r>
            <a:endParaRPr/>
          </a:p>
        </p:txBody>
      </p:sp>
      <p:sp>
        <p:nvSpPr>
          <p:cNvPr id="353" name="Google Shape;353;p19"/>
          <p:cNvSpPr/>
          <p:nvPr/>
        </p:nvSpPr>
        <p:spPr>
          <a:xfrm>
            <a:off x="0"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19"/>
          <p:cNvSpPr/>
          <p:nvPr/>
        </p:nvSpPr>
        <p:spPr>
          <a:xfrm>
            <a:off x="474208" y="484632"/>
            <a:ext cx="6594522"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5" name="Google Shape;355;p19"/>
          <p:cNvPicPr preferRelativeResize="0"/>
          <p:nvPr/>
        </p:nvPicPr>
        <p:blipFill rotWithShape="1">
          <a:blip r:embed="rId3">
            <a:alphaModFix/>
          </a:blip>
          <a:srcRect/>
          <a:stretch/>
        </p:blipFill>
        <p:spPr>
          <a:xfrm>
            <a:off x="474208" y="593948"/>
            <a:ext cx="6594522" cy="56298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2"/>
          <p:cNvSpPr/>
          <p:nvPr/>
        </p:nvSpPr>
        <p:spPr>
          <a:xfrm>
            <a:off x="0" y="0"/>
            <a:ext cx="497259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
          <p:cNvSpPr txBox="1">
            <a:spLocks noGrp="1"/>
          </p:cNvSpPr>
          <p:nvPr>
            <p:ph type="title"/>
          </p:nvPr>
        </p:nvSpPr>
        <p:spPr>
          <a:xfrm>
            <a:off x="651307" y="640081"/>
            <a:ext cx="3603701" cy="36819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Air monitoring introduction</a:t>
            </a:r>
            <a:endParaRPr/>
          </a:p>
        </p:txBody>
      </p:sp>
      <p:pic>
        <p:nvPicPr>
          <p:cNvPr id="144" name="Google Shape;144;p2" descr="A view of a mountain&#10;&#10;Description automatically generated"/>
          <p:cNvPicPr preferRelativeResize="0"/>
          <p:nvPr/>
        </p:nvPicPr>
        <p:blipFill rotWithShape="1">
          <a:blip r:embed="rId3">
            <a:alphaModFix/>
          </a:blip>
          <a:srcRect/>
          <a:stretch/>
        </p:blipFill>
        <p:spPr>
          <a:xfrm>
            <a:off x="4654297" y="10"/>
            <a:ext cx="7537704" cy="68579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20"/>
          <p:cNvSpPr/>
          <p:nvPr/>
        </p:nvSpPr>
        <p:spPr>
          <a:xfrm>
            <a:off x="0" y="0"/>
            <a:ext cx="497259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20"/>
          <p:cNvSpPr txBox="1">
            <a:spLocks noGrp="1"/>
          </p:cNvSpPr>
          <p:nvPr>
            <p:ph type="title"/>
          </p:nvPr>
        </p:nvSpPr>
        <p:spPr>
          <a:xfrm>
            <a:off x="651307" y="640081"/>
            <a:ext cx="3377183" cy="36819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Sources of particulate matter</a:t>
            </a:r>
            <a:endParaRPr/>
          </a:p>
        </p:txBody>
      </p:sp>
      <p:pic>
        <p:nvPicPr>
          <p:cNvPr id="363" name="Google Shape;363;p20" descr="A view of a mountain&#10;&#10;Description automatically generated"/>
          <p:cNvPicPr preferRelativeResize="0"/>
          <p:nvPr/>
        </p:nvPicPr>
        <p:blipFill rotWithShape="1">
          <a:blip r:embed="rId3">
            <a:alphaModFix/>
          </a:blip>
          <a:srcRect/>
          <a:stretch/>
        </p:blipFill>
        <p:spPr>
          <a:xfrm>
            <a:off x="4654297" y="10"/>
            <a:ext cx="7537704" cy="68579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21"/>
          <p:cNvPicPr preferRelativeResize="0"/>
          <p:nvPr/>
        </p:nvPicPr>
        <p:blipFill rotWithShape="1">
          <a:blip r:embed="rId3">
            <a:alphaModFix/>
          </a:blip>
          <a:srcRect/>
          <a:stretch/>
        </p:blipFill>
        <p:spPr>
          <a:xfrm>
            <a:off x="2084832" y="1610511"/>
            <a:ext cx="6425184" cy="4876800"/>
          </a:xfrm>
          <a:prstGeom prst="rect">
            <a:avLst/>
          </a:prstGeom>
          <a:noFill/>
          <a:ln>
            <a:noFill/>
          </a:ln>
        </p:spPr>
      </p:pic>
      <p:sp>
        <p:nvSpPr>
          <p:cNvPr id="370" name="Google Shape;370;p21"/>
          <p:cNvSpPr txBox="1">
            <a:spLocks noGrp="1"/>
          </p:cNvSpPr>
          <p:nvPr>
            <p:ph type="title"/>
          </p:nvPr>
        </p:nvSpPr>
        <p:spPr>
          <a:xfrm>
            <a:off x="592667" y="43341"/>
            <a:ext cx="11006666" cy="7932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400" dirty="0"/>
              <a:t>Where does particulate matter come from in Yakima County?</a:t>
            </a:r>
            <a:endParaRPr sz="3400" dirty="0"/>
          </a:p>
        </p:txBody>
      </p:sp>
      <p:pic>
        <p:nvPicPr>
          <p:cNvPr id="371" name="Google Shape;371;p21"/>
          <p:cNvPicPr preferRelativeResize="0"/>
          <p:nvPr/>
        </p:nvPicPr>
        <p:blipFill rotWithShape="1">
          <a:blip r:embed="rId4">
            <a:alphaModFix/>
          </a:blip>
          <a:srcRect/>
          <a:stretch/>
        </p:blipFill>
        <p:spPr>
          <a:xfrm>
            <a:off x="956385" y="5337206"/>
            <a:ext cx="1430229" cy="1460567"/>
          </a:xfrm>
          <a:prstGeom prst="rect">
            <a:avLst/>
          </a:prstGeom>
          <a:noFill/>
          <a:ln>
            <a:noFill/>
          </a:ln>
        </p:spPr>
      </p:pic>
      <p:pic>
        <p:nvPicPr>
          <p:cNvPr id="372" name="Google Shape;372;p21"/>
          <p:cNvPicPr preferRelativeResize="0"/>
          <p:nvPr/>
        </p:nvPicPr>
        <p:blipFill rotWithShape="1">
          <a:blip r:embed="rId5">
            <a:alphaModFix/>
          </a:blip>
          <a:srcRect/>
          <a:stretch/>
        </p:blipFill>
        <p:spPr>
          <a:xfrm>
            <a:off x="8510016" y="786215"/>
            <a:ext cx="1948062" cy="1989385"/>
          </a:xfrm>
          <a:prstGeom prst="rect">
            <a:avLst/>
          </a:prstGeom>
          <a:noFill/>
          <a:ln>
            <a:noFill/>
          </a:ln>
        </p:spPr>
      </p:pic>
      <p:pic>
        <p:nvPicPr>
          <p:cNvPr id="373" name="Google Shape;373;p21"/>
          <p:cNvPicPr preferRelativeResize="0"/>
          <p:nvPr/>
        </p:nvPicPr>
        <p:blipFill rotWithShape="1">
          <a:blip r:embed="rId6">
            <a:alphaModFix/>
          </a:blip>
          <a:srcRect/>
          <a:stretch/>
        </p:blipFill>
        <p:spPr>
          <a:xfrm>
            <a:off x="8510016" y="4487891"/>
            <a:ext cx="2304288" cy="2348547"/>
          </a:xfrm>
          <a:prstGeom prst="rect">
            <a:avLst/>
          </a:prstGeom>
          <a:noFill/>
          <a:ln>
            <a:noFill/>
          </a:ln>
        </p:spPr>
      </p:pic>
      <p:pic>
        <p:nvPicPr>
          <p:cNvPr id="374" name="Google Shape;374;p21"/>
          <p:cNvPicPr preferRelativeResize="0"/>
          <p:nvPr/>
        </p:nvPicPr>
        <p:blipFill rotWithShape="1">
          <a:blip r:embed="rId7">
            <a:alphaModFix/>
          </a:blip>
          <a:srcRect/>
          <a:stretch/>
        </p:blipFill>
        <p:spPr>
          <a:xfrm>
            <a:off x="2633472" y="1865753"/>
            <a:ext cx="998296" cy="1606139"/>
          </a:xfrm>
          <a:prstGeom prst="rect">
            <a:avLst/>
          </a:prstGeom>
          <a:noFill/>
          <a:ln>
            <a:noFill/>
          </a:ln>
        </p:spPr>
      </p:pic>
      <p:pic>
        <p:nvPicPr>
          <p:cNvPr id="375" name="Google Shape;375;p21" descr="Smoke stacks"/>
          <p:cNvPicPr preferRelativeResize="0"/>
          <p:nvPr/>
        </p:nvPicPr>
        <p:blipFill rotWithShape="1">
          <a:blip r:embed="rId8">
            <a:alphaModFix/>
          </a:blip>
          <a:srcRect/>
          <a:stretch/>
        </p:blipFill>
        <p:spPr>
          <a:xfrm>
            <a:off x="409485" y="3693475"/>
            <a:ext cx="1675347" cy="1111240"/>
          </a:xfrm>
          <a:prstGeom prst="rect">
            <a:avLst/>
          </a:prstGeom>
          <a:noFill/>
          <a:ln>
            <a:noFill/>
          </a:ln>
        </p:spPr>
      </p:pic>
      <p:pic>
        <p:nvPicPr>
          <p:cNvPr id="376" name="Google Shape;376;p21"/>
          <p:cNvPicPr preferRelativeResize="0"/>
          <p:nvPr/>
        </p:nvPicPr>
        <p:blipFill rotWithShape="1">
          <a:blip r:embed="rId9">
            <a:alphaModFix/>
          </a:blip>
          <a:srcRect/>
          <a:stretch/>
        </p:blipFill>
        <p:spPr>
          <a:xfrm>
            <a:off x="438552" y="1079538"/>
            <a:ext cx="1948062" cy="1293635"/>
          </a:xfrm>
          <a:prstGeom prst="rect">
            <a:avLst/>
          </a:prstGeom>
          <a:noFill/>
          <a:ln>
            <a:noFill/>
          </a:ln>
        </p:spPr>
      </p:pic>
      <p:sp>
        <p:nvSpPr>
          <p:cNvPr id="377" name="Google Shape;377;p21"/>
          <p:cNvSpPr txBox="1"/>
          <p:nvPr/>
        </p:nvSpPr>
        <p:spPr>
          <a:xfrm>
            <a:off x="4278311" y="964180"/>
            <a:ext cx="358516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Estimates of fine particulate matter (PM</a:t>
            </a:r>
            <a:r>
              <a:rPr lang="en-US" sz="1800" baseline="-25000">
                <a:solidFill>
                  <a:schemeClr val="dk1"/>
                </a:solidFill>
                <a:latin typeface="Calibri"/>
                <a:ea typeface="Calibri"/>
                <a:cs typeface="Calibri"/>
                <a:sym typeface="Calibri"/>
              </a:rPr>
              <a:t>2.5</a:t>
            </a:r>
            <a:r>
              <a:rPr lang="en-US" sz="1800">
                <a:solidFill>
                  <a:schemeClr val="dk1"/>
                </a:solidFill>
                <a:latin typeface="Calibri"/>
                <a:ea typeface="Calibri"/>
                <a:cs typeface="Calibri"/>
                <a:sym typeface="Calibri"/>
              </a:rPr>
              <a:t>) sources in Yakima County</a:t>
            </a:r>
            <a:endParaRPr/>
          </a:p>
        </p:txBody>
      </p:sp>
      <p:pic>
        <p:nvPicPr>
          <p:cNvPr id="378" name="Google Shape;378;p21" descr="Manure"/>
          <p:cNvPicPr preferRelativeResize="0"/>
          <p:nvPr/>
        </p:nvPicPr>
        <p:blipFill rotWithShape="1">
          <a:blip r:embed="rId10">
            <a:alphaModFix/>
          </a:blip>
          <a:srcRect/>
          <a:stretch/>
        </p:blipFill>
        <p:spPr>
          <a:xfrm>
            <a:off x="9449227" y="2961220"/>
            <a:ext cx="2017702" cy="1318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Google Shape;384;p22"/>
          <p:cNvSpPr txBox="1">
            <a:spLocks noGrp="1"/>
          </p:cNvSpPr>
          <p:nvPr>
            <p:ph type="title"/>
          </p:nvPr>
        </p:nvSpPr>
        <p:spPr>
          <a:xfrm>
            <a:off x="253600" y="557784"/>
            <a:ext cx="4296155" cy="162232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a:t>Examples of particle pollution from current agriculture</a:t>
            </a:r>
            <a:endParaRPr sz="3959">
              <a:solidFill>
                <a:schemeClr val="dk1"/>
              </a:solidFill>
              <a:latin typeface="Calibri"/>
              <a:ea typeface="Calibri"/>
              <a:cs typeface="Calibri"/>
              <a:sym typeface="Calibri"/>
            </a:endParaRPr>
          </a:p>
        </p:txBody>
      </p:sp>
      <p:sp>
        <p:nvSpPr>
          <p:cNvPr id="385" name="Google Shape;385;p22"/>
          <p:cNvSpPr txBox="1">
            <a:spLocks noGrp="1"/>
          </p:cNvSpPr>
          <p:nvPr>
            <p:ph type="body" idx="1"/>
          </p:nvPr>
        </p:nvSpPr>
        <p:spPr>
          <a:xfrm>
            <a:off x="680573" y="2343150"/>
            <a:ext cx="3505494" cy="37854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700"/>
              <a:buChar char="•"/>
            </a:pPr>
            <a:r>
              <a:rPr lang="en-US" sz="2700"/>
              <a:t>Smudge pots/orchard heaters</a:t>
            </a:r>
            <a:endParaRPr/>
          </a:p>
          <a:p>
            <a:pPr marL="228600" lvl="0" indent="-228600" algn="l" rtl="0">
              <a:lnSpc>
                <a:spcPct val="90000"/>
              </a:lnSpc>
              <a:spcBef>
                <a:spcPts val="1000"/>
              </a:spcBef>
              <a:spcAft>
                <a:spcPts val="0"/>
              </a:spcAft>
              <a:buClr>
                <a:schemeClr val="dk1"/>
              </a:buClr>
              <a:buSzPts val="2700"/>
              <a:buChar char="•"/>
            </a:pPr>
            <a:r>
              <a:rPr lang="en-US" sz="2700"/>
              <a:t>Diesel-powered machinery</a:t>
            </a:r>
            <a:endParaRPr/>
          </a:p>
          <a:p>
            <a:pPr marL="228600" lvl="0" indent="-228600" algn="l" rtl="0">
              <a:lnSpc>
                <a:spcPct val="90000"/>
              </a:lnSpc>
              <a:spcBef>
                <a:spcPts val="1000"/>
              </a:spcBef>
              <a:spcAft>
                <a:spcPts val="0"/>
              </a:spcAft>
              <a:buClr>
                <a:schemeClr val="dk1"/>
              </a:buClr>
              <a:buSzPts val="2700"/>
              <a:buChar char="•"/>
            </a:pPr>
            <a:r>
              <a:rPr lang="en-US" sz="2700"/>
              <a:t>Dust</a:t>
            </a:r>
            <a:endParaRPr/>
          </a:p>
          <a:p>
            <a:pPr marL="228600" lvl="0" indent="-228600" algn="l" rtl="0">
              <a:lnSpc>
                <a:spcPct val="90000"/>
              </a:lnSpc>
              <a:spcBef>
                <a:spcPts val="1000"/>
              </a:spcBef>
              <a:spcAft>
                <a:spcPts val="0"/>
              </a:spcAft>
              <a:buClr>
                <a:schemeClr val="dk1"/>
              </a:buClr>
              <a:buSzPts val="2700"/>
              <a:buChar char="•"/>
            </a:pPr>
            <a:r>
              <a:rPr lang="en-US" sz="2700"/>
              <a:t>Pesticides</a:t>
            </a:r>
            <a:endParaRPr/>
          </a:p>
          <a:p>
            <a:pPr marL="228600" lvl="0" indent="-228600" algn="l" rtl="0">
              <a:lnSpc>
                <a:spcPct val="90000"/>
              </a:lnSpc>
              <a:spcBef>
                <a:spcPts val="1000"/>
              </a:spcBef>
              <a:spcAft>
                <a:spcPts val="0"/>
              </a:spcAft>
              <a:buClr>
                <a:schemeClr val="dk1"/>
              </a:buClr>
              <a:buSzPts val="2700"/>
              <a:buChar char="•"/>
            </a:pPr>
            <a:r>
              <a:rPr lang="en-US" sz="2700"/>
              <a:t>Fertilizer</a:t>
            </a:r>
            <a:endParaRPr/>
          </a:p>
        </p:txBody>
      </p:sp>
      <p:sp>
        <p:nvSpPr>
          <p:cNvPr id="386" name="Google Shape;386;p22"/>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22"/>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8" name="Google Shape;388;p22"/>
          <p:cNvPicPr preferRelativeResize="0"/>
          <p:nvPr/>
        </p:nvPicPr>
        <p:blipFill rotWithShape="1">
          <a:blip r:embed="rId3">
            <a:alphaModFix/>
          </a:blip>
          <a:srcRect l="-654"/>
          <a:stretch/>
        </p:blipFill>
        <p:spPr>
          <a:xfrm>
            <a:off x="5335093" y="759955"/>
            <a:ext cx="2626284" cy="2624328"/>
          </a:xfrm>
          <a:prstGeom prst="rect">
            <a:avLst/>
          </a:prstGeom>
          <a:noFill/>
          <a:ln>
            <a:noFill/>
          </a:ln>
        </p:spPr>
      </p:pic>
      <p:pic>
        <p:nvPicPr>
          <p:cNvPr id="389" name="Google Shape;389;p22" descr="Tractor in Orchard"/>
          <p:cNvPicPr preferRelativeResize="0"/>
          <p:nvPr/>
        </p:nvPicPr>
        <p:blipFill rotWithShape="1">
          <a:blip r:embed="rId4">
            <a:alphaModFix/>
          </a:blip>
          <a:srcRect/>
          <a:stretch/>
        </p:blipFill>
        <p:spPr>
          <a:xfrm>
            <a:off x="5245908" y="3542233"/>
            <a:ext cx="3440179" cy="2624328"/>
          </a:xfrm>
          <a:prstGeom prst="rect">
            <a:avLst/>
          </a:prstGeom>
          <a:noFill/>
          <a:ln>
            <a:noFill/>
          </a:ln>
        </p:spPr>
      </p:pic>
      <p:pic>
        <p:nvPicPr>
          <p:cNvPr id="390" name="Google Shape;390;p22" descr="Sara Mar, an undergraduate student in the Department of Environmental and Occupational Health Sciences (DEOHS), Jessica Martinez, BA Public Health '15, and John Yang, Sophomore, Prospective Public Health Major &amp; PNASH Member, set and collect fly traps at dairy farms near the WA/Canadian border as part of a summer internship with the Pacific Northwest Agricultural Safety and Health Center (PNASH).&#10;&#10;Pictured:&#10;Sara Mar (blue t-shirt backwards cap) Environmental Health Major, ’17&#10;Jessica Martinez (purple cap), BA Public Health '15&#10;John Yang, Sophomore, Prospective Public Health Major &amp; PNASH Member"/>
          <p:cNvPicPr preferRelativeResize="0"/>
          <p:nvPr/>
        </p:nvPicPr>
        <p:blipFill rotWithShape="1">
          <a:blip r:embed="rId5">
            <a:alphaModFix/>
          </a:blip>
          <a:srcRect/>
          <a:stretch/>
        </p:blipFill>
        <p:spPr>
          <a:xfrm>
            <a:off x="8808307" y="3518253"/>
            <a:ext cx="2799721" cy="2625523"/>
          </a:xfrm>
          <a:prstGeom prst="rect">
            <a:avLst/>
          </a:prstGeom>
          <a:noFill/>
          <a:ln>
            <a:noFill/>
          </a:ln>
        </p:spPr>
      </p:pic>
      <p:pic>
        <p:nvPicPr>
          <p:cNvPr id="391" name="Google Shape;391;p22"/>
          <p:cNvPicPr preferRelativeResize="0"/>
          <p:nvPr/>
        </p:nvPicPr>
        <p:blipFill rotWithShape="1">
          <a:blip r:embed="rId6">
            <a:alphaModFix/>
          </a:blip>
          <a:srcRect/>
          <a:stretch/>
        </p:blipFill>
        <p:spPr>
          <a:xfrm>
            <a:off x="8173123" y="730316"/>
            <a:ext cx="3434905" cy="26584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23"/>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7" name="Google Shape;397;p23"/>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398" name="Google Shape;398;p23"/>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9" name="Google Shape;399;p23"/>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3"/>
          <p:cNvSpPr/>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2700" dirty="0">
                <a:solidFill>
                  <a:schemeClr val="dk1"/>
                </a:solidFill>
                <a:latin typeface="Calibri"/>
                <a:ea typeface="Calibri"/>
                <a:cs typeface="Calibri"/>
                <a:sym typeface="Calibri"/>
              </a:rPr>
              <a:t>Make three lists on the board for each of the three areas:</a:t>
            </a:r>
            <a:endParaRPr dirty="0"/>
          </a:p>
          <a:p>
            <a:pPr marL="457200" marR="0" lvl="0" indent="-457200" algn="l" rtl="0">
              <a:spcBef>
                <a:spcPts val="0"/>
              </a:spcBef>
              <a:spcAft>
                <a:spcPts val="0"/>
              </a:spcAft>
              <a:buClr>
                <a:schemeClr val="dk1"/>
              </a:buClr>
              <a:buSzPts val="2700"/>
              <a:buFont typeface="Arial"/>
              <a:buChar char="•"/>
            </a:pPr>
            <a:r>
              <a:rPr lang="en-US" sz="2700" dirty="0">
                <a:solidFill>
                  <a:schemeClr val="dk1"/>
                </a:solidFill>
                <a:latin typeface="Calibri"/>
                <a:ea typeface="Calibri"/>
                <a:cs typeface="Calibri"/>
                <a:sym typeface="Calibri"/>
              </a:rPr>
              <a:t>White Swan</a:t>
            </a:r>
            <a:endParaRPr dirty="0"/>
          </a:p>
          <a:p>
            <a:pPr marL="457200" marR="0" lvl="0" indent="-457200" algn="l" rtl="0">
              <a:spcBef>
                <a:spcPts val="0"/>
              </a:spcBef>
              <a:spcAft>
                <a:spcPts val="0"/>
              </a:spcAft>
              <a:buClr>
                <a:schemeClr val="dk1"/>
              </a:buClr>
              <a:buSzPts val="2700"/>
              <a:buFont typeface="Arial"/>
              <a:buChar char="•"/>
            </a:pPr>
            <a:r>
              <a:rPr lang="en-US" sz="2700" dirty="0">
                <a:solidFill>
                  <a:schemeClr val="dk1"/>
                </a:solidFill>
                <a:latin typeface="Calibri"/>
                <a:ea typeface="Calibri"/>
                <a:cs typeface="Calibri"/>
                <a:sym typeface="Calibri"/>
              </a:rPr>
              <a:t>Harrah</a:t>
            </a:r>
            <a:endParaRPr dirty="0"/>
          </a:p>
          <a:p>
            <a:pPr marL="457200" marR="0" lvl="0" indent="-457200" algn="l" rtl="0">
              <a:spcBef>
                <a:spcPts val="0"/>
              </a:spcBef>
              <a:spcAft>
                <a:spcPts val="0"/>
              </a:spcAft>
              <a:buClr>
                <a:schemeClr val="dk1"/>
              </a:buClr>
              <a:buSzPts val="2700"/>
              <a:buFont typeface="Arial"/>
              <a:buChar char="•"/>
            </a:pPr>
            <a:r>
              <a:rPr lang="en-US" sz="2700" dirty="0">
                <a:solidFill>
                  <a:schemeClr val="dk1"/>
                </a:solidFill>
                <a:latin typeface="Calibri"/>
                <a:ea typeface="Calibri"/>
                <a:cs typeface="Calibri"/>
                <a:sym typeface="Calibri"/>
              </a:rPr>
              <a:t>Toppenish</a:t>
            </a:r>
            <a:endParaRPr dirty="0"/>
          </a:p>
          <a:p>
            <a:pPr marR="0" lvl="0" algn="l" rtl="0">
              <a:spcBef>
                <a:spcPts val="0"/>
              </a:spcBef>
              <a:spcAft>
                <a:spcPts val="0"/>
              </a:spcAft>
              <a:buClr>
                <a:schemeClr val="dk1"/>
              </a:buClr>
              <a:buSzPts val="2700"/>
            </a:pPr>
            <a:r>
              <a:rPr lang="en-US" sz="2700" dirty="0">
                <a:solidFill>
                  <a:schemeClr val="dk1"/>
                </a:solidFill>
                <a:latin typeface="Calibri"/>
                <a:ea typeface="Calibri"/>
                <a:cs typeface="Calibri"/>
                <a:sym typeface="Calibri"/>
              </a:rPr>
              <a:t>Brainstorm as a group different sources of particulate matter that you think are present in these three areas. For sources that you think are larger, add a little plus sign next to them. For sources that you think are smaller, add a little minus sign next to them. Feel free to look up information about particulate matter online to make your lists.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p24"/>
          <p:cNvSpPr/>
          <p:nvPr/>
        </p:nvSpPr>
        <p:spPr>
          <a:xfrm>
            <a:off x="0" y="0"/>
            <a:ext cx="497259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4"/>
          <p:cNvSpPr txBox="1">
            <a:spLocks noGrp="1"/>
          </p:cNvSpPr>
          <p:nvPr>
            <p:ph type="title"/>
          </p:nvPr>
        </p:nvSpPr>
        <p:spPr>
          <a:xfrm>
            <a:off x="651307" y="640081"/>
            <a:ext cx="3377183" cy="36819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Air pollution and health</a:t>
            </a:r>
            <a:endParaRPr/>
          </a:p>
        </p:txBody>
      </p:sp>
      <p:pic>
        <p:nvPicPr>
          <p:cNvPr id="408" name="Google Shape;408;p24" descr="A view of a mountain&#10;&#10;Description automatically generated"/>
          <p:cNvPicPr preferRelativeResize="0"/>
          <p:nvPr/>
        </p:nvPicPr>
        <p:blipFill rotWithShape="1">
          <a:blip r:embed="rId3">
            <a:alphaModFix/>
          </a:blip>
          <a:srcRect/>
          <a:stretch/>
        </p:blipFill>
        <p:spPr>
          <a:xfrm>
            <a:off x="4654297" y="10"/>
            <a:ext cx="7537704" cy="685799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Google Shape;413;p25"/>
          <p:cNvSpPr/>
          <p:nvPr/>
        </p:nvSpPr>
        <p:spPr>
          <a:xfrm>
            <a:off x="0" y="0"/>
            <a:ext cx="4636008"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25"/>
          <p:cNvSpPr/>
          <p:nvPr/>
        </p:nvSpPr>
        <p:spPr>
          <a:xfrm>
            <a:off x="484632" y="484632"/>
            <a:ext cx="366674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25"/>
          <p:cNvSpPr txBox="1">
            <a:spLocks noGrp="1"/>
          </p:cNvSpPr>
          <p:nvPr>
            <p:ph type="body" idx="1"/>
          </p:nvPr>
        </p:nvSpPr>
        <p:spPr>
          <a:xfrm>
            <a:off x="5437683" y="1325923"/>
            <a:ext cx="5839917" cy="385567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700"/>
              <a:buChar char="•"/>
            </a:pPr>
            <a:r>
              <a:rPr lang="en-US" sz="2700"/>
              <a:t>Air pollution is an </a:t>
            </a:r>
            <a:r>
              <a:rPr lang="en-US" sz="2700">
                <a:solidFill>
                  <a:srgbClr val="7030A0"/>
                </a:solidFill>
              </a:rPr>
              <a:t>asthma trigger</a:t>
            </a:r>
            <a:r>
              <a:rPr lang="en-US" sz="2700"/>
              <a:t>, which means that if someone already has asthma, air pollution can cause their asthma to worsen.</a:t>
            </a:r>
            <a:endParaRPr/>
          </a:p>
          <a:p>
            <a:pPr marL="228600" lvl="0" indent="-228600" algn="l" rtl="0">
              <a:lnSpc>
                <a:spcPct val="90000"/>
              </a:lnSpc>
              <a:spcBef>
                <a:spcPts val="1000"/>
              </a:spcBef>
              <a:spcAft>
                <a:spcPts val="0"/>
              </a:spcAft>
              <a:buClr>
                <a:schemeClr val="dk1"/>
              </a:buClr>
              <a:buSzPts val="2700"/>
              <a:buChar char="•"/>
            </a:pPr>
            <a:r>
              <a:rPr lang="en-US" sz="2700"/>
              <a:t>Air pollution, especially from traffic, can </a:t>
            </a:r>
            <a:r>
              <a:rPr lang="en-US" sz="2700">
                <a:solidFill>
                  <a:srgbClr val="7030A0"/>
                </a:solidFill>
              </a:rPr>
              <a:t>cause asthma </a:t>
            </a:r>
            <a:r>
              <a:rPr lang="en-US" sz="2700"/>
              <a:t>as well, especially if children are exposed to air pollution in-utero (before they are born) and in early life.</a:t>
            </a:r>
            <a:endParaRPr/>
          </a:p>
        </p:txBody>
      </p:sp>
      <p:sp>
        <p:nvSpPr>
          <p:cNvPr id="416" name="Google Shape;416;p25"/>
          <p:cNvSpPr txBox="1">
            <a:spLocks noGrp="1"/>
          </p:cNvSpPr>
          <p:nvPr>
            <p:ph type="title"/>
          </p:nvPr>
        </p:nvSpPr>
        <p:spPr>
          <a:xfrm>
            <a:off x="769620" y="2515923"/>
            <a:ext cx="3096768" cy="16766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Air pollution and asthma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26"/>
          <p:cNvPicPr preferRelativeResize="0"/>
          <p:nvPr/>
        </p:nvPicPr>
        <p:blipFill rotWithShape="1">
          <a:blip r:embed="rId3">
            <a:alphaModFix/>
          </a:blip>
          <a:srcRect/>
          <a:stretch/>
        </p:blipFill>
        <p:spPr>
          <a:xfrm>
            <a:off x="2076450" y="0"/>
            <a:ext cx="7981950" cy="68511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7"/>
        <p:cNvGrpSpPr/>
        <p:nvPr/>
      </p:nvGrpSpPr>
      <p:grpSpPr>
        <a:xfrm>
          <a:off x="0" y="0"/>
          <a:ext cx="0" cy="0"/>
          <a:chOff x="0" y="0"/>
          <a:chExt cx="0" cy="0"/>
        </a:xfrm>
      </p:grpSpPr>
      <p:sp>
        <p:nvSpPr>
          <p:cNvPr id="428" name="Google Shape;428;p27"/>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27"/>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7"/>
          <p:cNvSpPr txBox="1"/>
          <p:nvPr/>
        </p:nvSpPr>
        <p:spPr>
          <a:xfrm>
            <a:off x="2152650" y="1743075"/>
            <a:ext cx="7886700" cy="337185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Air pollution does not only affect the </a:t>
            </a:r>
            <a:r>
              <a:rPr lang="en-US" sz="4400" b="1">
                <a:solidFill>
                  <a:srgbClr val="FF0000"/>
                </a:solidFill>
                <a:latin typeface="Calibri"/>
                <a:ea typeface="Calibri"/>
                <a:cs typeface="Calibri"/>
                <a:sym typeface="Calibri"/>
              </a:rPr>
              <a:t>lungs</a:t>
            </a:r>
            <a:r>
              <a:rPr lang="en-US" sz="4400">
                <a:solidFill>
                  <a:schemeClr val="dk1"/>
                </a:solidFill>
                <a:latin typeface="Calibri"/>
                <a:ea typeface="Calibri"/>
                <a:cs typeface="Calibri"/>
                <a:sym typeface="Calibri"/>
              </a:rPr>
              <a:t> and breathing. Air pollution also affects the </a:t>
            </a:r>
            <a:r>
              <a:rPr lang="en-US" sz="4400" b="1">
                <a:solidFill>
                  <a:srgbClr val="FF0000"/>
                </a:solidFill>
                <a:latin typeface="Calibri"/>
                <a:ea typeface="Calibri"/>
                <a:cs typeface="Calibri"/>
                <a:sym typeface="Calibri"/>
              </a:rPr>
              <a:t>______</a:t>
            </a:r>
            <a:r>
              <a:rPr lang="en-US" sz="4400">
                <a:solidFill>
                  <a:schemeClr val="dk1"/>
                </a:solidFill>
                <a:latin typeface="Calibri"/>
                <a:ea typeface="Calibri"/>
                <a:cs typeface="Calibri"/>
                <a:sym typeface="Calibri"/>
              </a:rPr>
              <a:t>, </a:t>
            </a:r>
            <a:r>
              <a:rPr lang="en-US" sz="4400" b="1">
                <a:solidFill>
                  <a:srgbClr val="FF0000"/>
                </a:solidFill>
                <a:latin typeface="Calibri"/>
                <a:ea typeface="Calibri"/>
                <a:cs typeface="Calibri"/>
                <a:sym typeface="Calibri"/>
              </a:rPr>
              <a:t>______</a:t>
            </a:r>
            <a:r>
              <a:rPr lang="en-US" sz="4400">
                <a:solidFill>
                  <a:schemeClr val="dk1"/>
                </a:solidFill>
                <a:latin typeface="Calibri"/>
                <a:ea typeface="Calibri"/>
                <a:cs typeface="Calibri"/>
                <a:sym typeface="Calibri"/>
              </a:rPr>
              <a:t>, and possibly other parts of the body as well.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Google Shape;436;p2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28"/>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8"/>
          <p:cNvSpPr txBox="1"/>
          <p:nvPr/>
        </p:nvSpPr>
        <p:spPr>
          <a:xfrm>
            <a:off x="2152650" y="1743075"/>
            <a:ext cx="7886700" cy="337185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Air pollution does not only affect the </a:t>
            </a:r>
            <a:r>
              <a:rPr lang="en-US" sz="4400" b="1">
                <a:solidFill>
                  <a:srgbClr val="FF0000"/>
                </a:solidFill>
                <a:latin typeface="Calibri"/>
                <a:ea typeface="Calibri"/>
                <a:cs typeface="Calibri"/>
                <a:sym typeface="Calibri"/>
              </a:rPr>
              <a:t>lungs</a:t>
            </a:r>
            <a:r>
              <a:rPr lang="en-US" sz="4400">
                <a:solidFill>
                  <a:schemeClr val="dk1"/>
                </a:solidFill>
                <a:latin typeface="Calibri"/>
                <a:ea typeface="Calibri"/>
                <a:cs typeface="Calibri"/>
                <a:sym typeface="Calibri"/>
              </a:rPr>
              <a:t> and breathing. Air pollution also affects the </a:t>
            </a:r>
            <a:r>
              <a:rPr lang="en-US" sz="4400" b="1" u="sng">
                <a:solidFill>
                  <a:srgbClr val="FF0000"/>
                </a:solidFill>
                <a:latin typeface="Calibri"/>
                <a:ea typeface="Calibri"/>
                <a:cs typeface="Calibri"/>
                <a:sym typeface="Calibri"/>
              </a:rPr>
              <a:t>heart</a:t>
            </a:r>
            <a:r>
              <a:rPr lang="en-US" sz="4400">
                <a:solidFill>
                  <a:schemeClr val="dk1"/>
                </a:solidFill>
                <a:latin typeface="Calibri"/>
                <a:ea typeface="Calibri"/>
                <a:cs typeface="Calibri"/>
                <a:sym typeface="Calibri"/>
              </a:rPr>
              <a:t>, </a:t>
            </a:r>
            <a:r>
              <a:rPr lang="en-US" sz="4400" b="1" u="sng">
                <a:solidFill>
                  <a:srgbClr val="FF0000"/>
                </a:solidFill>
                <a:latin typeface="Calibri"/>
                <a:ea typeface="Calibri"/>
                <a:cs typeface="Calibri"/>
                <a:sym typeface="Calibri"/>
              </a:rPr>
              <a:t>brain</a:t>
            </a:r>
            <a:r>
              <a:rPr lang="en-US" sz="4400">
                <a:solidFill>
                  <a:schemeClr val="dk1"/>
                </a:solidFill>
                <a:latin typeface="Calibri"/>
                <a:ea typeface="Calibri"/>
                <a:cs typeface="Calibri"/>
                <a:sym typeface="Calibri"/>
              </a:rPr>
              <a:t>, and possibly other parts of the body as well.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43"/>
        <p:cNvGrpSpPr/>
        <p:nvPr/>
      </p:nvGrpSpPr>
      <p:grpSpPr>
        <a:xfrm>
          <a:off x="0" y="0"/>
          <a:ext cx="0" cy="0"/>
          <a:chOff x="0" y="0"/>
          <a:chExt cx="0" cy="0"/>
        </a:xfrm>
      </p:grpSpPr>
      <p:sp>
        <p:nvSpPr>
          <p:cNvPr id="444" name="Google Shape;444;p29"/>
          <p:cNvSpPr/>
          <p:nvPr/>
        </p:nvSpPr>
        <p:spPr>
          <a:xfrm>
            <a:off x="0" y="0"/>
            <a:ext cx="1219200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29"/>
          <p:cNvSpPr txBox="1">
            <a:spLocks noGrp="1"/>
          </p:cNvSpPr>
          <p:nvPr>
            <p:ph type="title"/>
          </p:nvPr>
        </p:nvSpPr>
        <p:spPr>
          <a:xfrm>
            <a:off x="482917" y="640081"/>
            <a:ext cx="2729676" cy="52577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C2C2C"/>
              </a:buClr>
              <a:buSzPts val="3600"/>
              <a:buFont typeface="Calibri"/>
              <a:buNone/>
            </a:pPr>
            <a:r>
              <a:rPr lang="en-US" sz="3600">
                <a:solidFill>
                  <a:srgbClr val="2C2C2C"/>
                </a:solidFill>
              </a:rPr>
              <a:t>Review: </a:t>
            </a:r>
            <a:br>
              <a:rPr lang="en-US" sz="3600">
                <a:solidFill>
                  <a:srgbClr val="2C2C2C"/>
                </a:solidFill>
              </a:rPr>
            </a:br>
            <a:r>
              <a:rPr lang="en-US" sz="3600">
                <a:solidFill>
                  <a:srgbClr val="2C2C2C"/>
                </a:solidFill>
              </a:rPr>
              <a:t>Why are particle sizes important?</a:t>
            </a:r>
            <a:endParaRPr/>
          </a:p>
        </p:txBody>
      </p:sp>
      <p:sp>
        <p:nvSpPr>
          <p:cNvPr id="446" name="Google Shape;446;p29"/>
          <p:cNvSpPr/>
          <p:nvPr/>
        </p:nvSpPr>
        <p:spPr>
          <a:xfrm>
            <a:off x="3580067" y="484632"/>
            <a:ext cx="8129016" cy="5724144"/>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7" name="Google Shape;447;p29"/>
          <p:cNvPicPr preferRelativeResize="0"/>
          <p:nvPr/>
        </p:nvPicPr>
        <p:blipFill rotWithShape="1">
          <a:blip r:embed="rId3">
            <a:alphaModFix/>
          </a:blip>
          <a:srcRect/>
          <a:stretch/>
        </p:blipFill>
        <p:spPr>
          <a:xfrm>
            <a:off x="4342066" y="533379"/>
            <a:ext cx="6611683" cy="56563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p:nvPr/>
        </p:nvSpPr>
        <p:spPr>
          <a:xfrm>
            <a:off x="1611516" y="6156271"/>
            <a:ext cx="90400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Government Air Monitors in Washington State on 8/14/18</a:t>
            </a:r>
            <a:endParaRPr sz="2400">
              <a:solidFill>
                <a:schemeClr val="dk1"/>
              </a:solidFill>
              <a:latin typeface="Calibri"/>
              <a:ea typeface="Calibri"/>
              <a:cs typeface="Calibri"/>
              <a:sym typeface="Calibri"/>
            </a:endParaRPr>
          </a:p>
        </p:txBody>
      </p:sp>
      <p:pic>
        <p:nvPicPr>
          <p:cNvPr id="151" name="Google Shape;151;p3"/>
          <p:cNvPicPr preferRelativeResize="0"/>
          <p:nvPr/>
        </p:nvPicPr>
        <p:blipFill rotWithShape="1">
          <a:blip r:embed="rId3">
            <a:alphaModFix/>
          </a:blip>
          <a:srcRect/>
          <a:stretch/>
        </p:blipFill>
        <p:spPr>
          <a:xfrm>
            <a:off x="1541929" y="10955"/>
            <a:ext cx="9127606" cy="596245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
        <p:nvSpPr>
          <p:cNvPr id="453" name="Google Shape;453;p30"/>
          <p:cNvSpPr/>
          <p:nvPr/>
        </p:nvSpPr>
        <p:spPr>
          <a:xfrm>
            <a:off x="0" y="0"/>
            <a:ext cx="4636008"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30"/>
          <p:cNvSpPr/>
          <p:nvPr/>
        </p:nvSpPr>
        <p:spPr>
          <a:xfrm>
            <a:off x="484632" y="484629"/>
            <a:ext cx="366674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30"/>
          <p:cNvSpPr txBox="1">
            <a:spLocks noGrp="1"/>
          </p:cNvSpPr>
          <p:nvPr>
            <p:ph type="title"/>
          </p:nvPr>
        </p:nvSpPr>
        <p:spPr>
          <a:xfrm>
            <a:off x="769620" y="1287300"/>
            <a:ext cx="3096768" cy="41338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700"/>
              <a:buFont typeface="Calibri"/>
              <a:buNone/>
            </a:pPr>
            <a:r>
              <a:rPr lang="en-US" sz="2700"/>
              <a:t>Alveolus gas exchange: </a:t>
            </a:r>
            <a:br>
              <a:rPr lang="en-US" sz="2700"/>
            </a:br>
            <a:br>
              <a:rPr lang="en-US" sz="2700"/>
            </a:br>
            <a:r>
              <a:rPr lang="en-US" sz="2700"/>
              <a:t>Just like oxygen and carbon dioxide move between the lungs (alveoli) and blood, very small particles can also move into the blood.</a:t>
            </a:r>
            <a:endParaRPr/>
          </a:p>
        </p:txBody>
      </p:sp>
      <p:sp>
        <p:nvSpPr>
          <p:cNvPr id="456" name="Google Shape;456;p30"/>
          <p:cNvSpPr/>
          <p:nvPr/>
        </p:nvSpPr>
        <p:spPr>
          <a:xfrm>
            <a:off x="4707258" y="688213"/>
            <a:ext cx="7401645" cy="5332021"/>
          </a:xfrm>
          <a:prstGeom prst="rect">
            <a:avLst/>
          </a:prstGeom>
          <a:noFill/>
          <a:ln>
            <a:noFill/>
          </a:ln>
        </p:spPr>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257" y="723467"/>
            <a:ext cx="7401645" cy="533110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1"/>
          <p:cNvPicPr preferRelativeResize="0"/>
          <p:nvPr/>
        </p:nvPicPr>
        <p:blipFill rotWithShape="1">
          <a:blip r:embed="rId3">
            <a:alphaModFix/>
          </a:blip>
          <a:srcRect/>
          <a:stretch/>
        </p:blipFill>
        <p:spPr>
          <a:xfrm>
            <a:off x="1584960" y="-1"/>
            <a:ext cx="9083040" cy="6854857"/>
          </a:xfrm>
          <a:prstGeom prst="rect">
            <a:avLst/>
          </a:prstGeom>
          <a:noFill/>
          <a:ln>
            <a:noFill/>
          </a:ln>
        </p:spPr>
      </p:pic>
      <p:sp>
        <p:nvSpPr>
          <p:cNvPr id="463" name="Google Shape;463;p31"/>
          <p:cNvSpPr txBox="1"/>
          <p:nvPr/>
        </p:nvSpPr>
        <p:spPr>
          <a:xfrm>
            <a:off x="4131820" y="20320"/>
            <a:ext cx="4145280" cy="369332"/>
          </a:xfrm>
          <a:prstGeom prst="rect">
            <a:avLst/>
          </a:prstGeom>
          <a:solidFill>
            <a:srgbClr val="A8C7ED"/>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Particles</a:t>
            </a:r>
            <a:endParaRPr/>
          </a:p>
        </p:txBody>
      </p:sp>
      <p:sp>
        <p:nvSpPr>
          <p:cNvPr id="464" name="Google Shape;464;p31"/>
          <p:cNvSpPr txBox="1"/>
          <p:nvPr/>
        </p:nvSpPr>
        <p:spPr>
          <a:xfrm>
            <a:off x="1926590" y="4917441"/>
            <a:ext cx="1483360" cy="646331"/>
          </a:xfrm>
          <a:prstGeom prst="rect">
            <a:avLst/>
          </a:prstGeom>
          <a:solidFill>
            <a:srgbClr val="68A1DA"/>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Products of inflammation</a:t>
            </a:r>
            <a:endParaRPr/>
          </a:p>
        </p:txBody>
      </p:sp>
      <p:sp>
        <p:nvSpPr>
          <p:cNvPr id="465" name="Google Shape;465;p31"/>
          <p:cNvSpPr txBox="1"/>
          <p:nvPr/>
        </p:nvSpPr>
        <p:spPr>
          <a:xfrm>
            <a:off x="6319520" y="4328329"/>
            <a:ext cx="1666240" cy="1015663"/>
          </a:xfrm>
          <a:prstGeom prst="rect">
            <a:avLst/>
          </a:prstGeom>
          <a:solidFill>
            <a:srgbClr val="76A8D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The way the brain regulates the heart and  circulatory system is impacted</a:t>
            </a:r>
            <a:endParaRPr/>
          </a:p>
        </p:txBody>
      </p:sp>
      <p:sp>
        <p:nvSpPr>
          <p:cNvPr id="466" name="Google Shape;466;p31"/>
          <p:cNvSpPr txBox="1"/>
          <p:nvPr/>
        </p:nvSpPr>
        <p:spPr>
          <a:xfrm>
            <a:off x="9142730" y="4167793"/>
            <a:ext cx="1483360" cy="1015663"/>
          </a:xfrm>
          <a:prstGeom prst="rect">
            <a:avLst/>
          </a:prstGeom>
          <a:solidFill>
            <a:srgbClr val="76A8D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Particles directly impact the lining of the blood vessels</a:t>
            </a:r>
            <a:endParaRPr/>
          </a:p>
        </p:txBody>
      </p:sp>
      <p:sp>
        <p:nvSpPr>
          <p:cNvPr id="467" name="Google Shape;467;p31"/>
          <p:cNvSpPr/>
          <p:nvPr/>
        </p:nvSpPr>
        <p:spPr>
          <a:xfrm>
            <a:off x="4417621" y="6388923"/>
            <a:ext cx="3313215" cy="368135"/>
          </a:xfrm>
          <a:prstGeom prst="rect">
            <a:avLst/>
          </a:prstGeom>
          <a:solidFill>
            <a:srgbClr val="5497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32"/>
          <p:cNvPicPr preferRelativeResize="0"/>
          <p:nvPr/>
        </p:nvPicPr>
        <p:blipFill rotWithShape="1">
          <a:blip r:embed="rId3">
            <a:alphaModFix/>
          </a:blip>
          <a:srcRect/>
          <a:stretch/>
        </p:blipFill>
        <p:spPr>
          <a:xfrm>
            <a:off x="1584960" y="13252"/>
            <a:ext cx="9083040" cy="6854857"/>
          </a:xfrm>
          <a:prstGeom prst="rect">
            <a:avLst/>
          </a:prstGeom>
          <a:noFill/>
          <a:ln>
            <a:noFill/>
          </a:ln>
        </p:spPr>
      </p:pic>
      <p:sp>
        <p:nvSpPr>
          <p:cNvPr id="474" name="Google Shape;474;p32"/>
          <p:cNvSpPr txBox="1"/>
          <p:nvPr/>
        </p:nvSpPr>
        <p:spPr>
          <a:xfrm>
            <a:off x="4119945" y="20320"/>
            <a:ext cx="4145280" cy="369332"/>
          </a:xfrm>
          <a:prstGeom prst="rect">
            <a:avLst/>
          </a:prstGeom>
          <a:solidFill>
            <a:srgbClr val="A8C7ED"/>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Particles</a:t>
            </a:r>
            <a:endParaRPr/>
          </a:p>
        </p:txBody>
      </p:sp>
      <p:sp>
        <p:nvSpPr>
          <p:cNvPr id="475" name="Google Shape;475;p32"/>
          <p:cNvSpPr txBox="1"/>
          <p:nvPr/>
        </p:nvSpPr>
        <p:spPr>
          <a:xfrm>
            <a:off x="1926590" y="4917441"/>
            <a:ext cx="1483360" cy="646331"/>
          </a:xfrm>
          <a:prstGeom prst="rect">
            <a:avLst/>
          </a:prstGeom>
          <a:solidFill>
            <a:srgbClr val="68A1DA"/>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Products of inflammation</a:t>
            </a:r>
            <a:endParaRPr/>
          </a:p>
        </p:txBody>
      </p:sp>
      <p:sp>
        <p:nvSpPr>
          <p:cNvPr id="476" name="Google Shape;476;p32"/>
          <p:cNvSpPr txBox="1"/>
          <p:nvPr/>
        </p:nvSpPr>
        <p:spPr>
          <a:xfrm>
            <a:off x="6319520" y="4328329"/>
            <a:ext cx="1666240" cy="1015663"/>
          </a:xfrm>
          <a:prstGeom prst="rect">
            <a:avLst/>
          </a:prstGeom>
          <a:solidFill>
            <a:srgbClr val="76A8D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The way the brain regulates the heart and  circulatory system is impacted</a:t>
            </a:r>
            <a:endParaRPr/>
          </a:p>
        </p:txBody>
      </p:sp>
      <p:sp>
        <p:nvSpPr>
          <p:cNvPr id="477" name="Google Shape;477;p32"/>
          <p:cNvSpPr txBox="1"/>
          <p:nvPr/>
        </p:nvSpPr>
        <p:spPr>
          <a:xfrm>
            <a:off x="9123680" y="4186843"/>
            <a:ext cx="1483360" cy="1015663"/>
          </a:xfrm>
          <a:prstGeom prst="rect">
            <a:avLst/>
          </a:prstGeom>
          <a:solidFill>
            <a:srgbClr val="76A8D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Particles directly impact the lining of the blood vessels</a:t>
            </a:r>
            <a:endParaRPr/>
          </a:p>
        </p:txBody>
      </p:sp>
      <p:sp>
        <p:nvSpPr>
          <p:cNvPr id="478" name="Google Shape;478;p32"/>
          <p:cNvSpPr txBox="1"/>
          <p:nvPr/>
        </p:nvSpPr>
        <p:spPr>
          <a:xfrm>
            <a:off x="2203305" y="1865182"/>
            <a:ext cx="177493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Lung tubes swell </a:t>
            </a:r>
            <a:endParaRPr/>
          </a:p>
        </p:txBody>
      </p:sp>
      <p:sp>
        <p:nvSpPr>
          <p:cNvPr id="479" name="Google Shape;479;p32"/>
          <p:cNvSpPr txBox="1"/>
          <p:nvPr/>
        </p:nvSpPr>
        <p:spPr>
          <a:xfrm>
            <a:off x="7493330" y="1915382"/>
            <a:ext cx="3018708"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Gunk clogs your blood vessels</a:t>
            </a:r>
            <a:endParaRPr/>
          </a:p>
        </p:txBody>
      </p:sp>
      <p:sp>
        <p:nvSpPr>
          <p:cNvPr id="480" name="Google Shape;480;p32"/>
          <p:cNvSpPr/>
          <p:nvPr/>
        </p:nvSpPr>
        <p:spPr>
          <a:xfrm>
            <a:off x="4417621" y="6388923"/>
            <a:ext cx="3313215" cy="368135"/>
          </a:xfrm>
          <a:prstGeom prst="rect">
            <a:avLst/>
          </a:prstGeom>
          <a:solidFill>
            <a:srgbClr val="5497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5"/>
        <p:cNvGrpSpPr/>
        <p:nvPr/>
      </p:nvGrpSpPr>
      <p:grpSpPr>
        <a:xfrm>
          <a:off x="0" y="0"/>
          <a:ext cx="0" cy="0"/>
          <a:chOff x="0" y="0"/>
          <a:chExt cx="0" cy="0"/>
        </a:xfrm>
      </p:grpSpPr>
      <p:sp>
        <p:nvSpPr>
          <p:cNvPr id="486" name="Google Shape;486;p33"/>
          <p:cNvSpPr/>
          <p:nvPr/>
        </p:nvSpPr>
        <p:spPr>
          <a:xfrm>
            <a:off x="0" y="0"/>
            <a:ext cx="4636008"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33"/>
          <p:cNvSpPr/>
          <p:nvPr/>
        </p:nvSpPr>
        <p:spPr>
          <a:xfrm>
            <a:off x="484632" y="484632"/>
            <a:ext cx="366674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33"/>
          <p:cNvSpPr txBox="1">
            <a:spLocks noGrp="1"/>
          </p:cNvSpPr>
          <p:nvPr>
            <p:ph type="title"/>
          </p:nvPr>
        </p:nvSpPr>
        <p:spPr>
          <a:xfrm>
            <a:off x="769620" y="1127544"/>
            <a:ext cx="3096768" cy="41338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700"/>
              <a:buFont typeface="Calibri"/>
              <a:buNone/>
            </a:pPr>
            <a:r>
              <a:rPr lang="en-US" sz="2700"/>
              <a:t>Very small particles can also reach the brain through the nose, which connects to the olfactory bulb – the part of our brain that senses smell.</a:t>
            </a:r>
            <a:endParaRPr/>
          </a:p>
        </p:txBody>
      </p:sp>
      <p:grpSp>
        <p:nvGrpSpPr>
          <p:cNvPr id="489" name="Google Shape;489;p33"/>
          <p:cNvGrpSpPr/>
          <p:nvPr/>
        </p:nvGrpSpPr>
        <p:grpSpPr>
          <a:xfrm>
            <a:off x="3947597" y="807349"/>
            <a:ext cx="8098689" cy="4934290"/>
            <a:chOff x="1123537" y="1045491"/>
            <a:chExt cx="9185874" cy="5596681"/>
          </a:xfrm>
        </p:grpSpPr>
        <p:pic>
          <p:nvPicPr>
            <p:cNvPr id="490" name="Google Shape;490;p33"/>
            <p:cNvPicPr preferRelativeResize="0"/>
            <p:nvPr/>
          </p:nvPicPr>
          <p:blipFill rotWithShape="1">
            <a:blip r:embed="rId3">
              <a:alphaModFix/>
            </a:blip>
            <a:srcRect/>
            <a:stretch/>
          </p:blipFill>
          <p:spPr>
            <a:xfrm>
              <a:off x="2286429" y="1408671"/>
              <a:ext cx="7619142" cy="5233501"/>
            </a:xfrm>
            <a:prstGeom prst="rect">
              <a:avLst/>
            </a:prstGeom>
            <a:noFill/>
            <a:ln>
              <a:noFill/>
            </a:ln>
          </p:spPr>
        </p:pic>
        <p:sp>
          <p:nvSpPr>
            <p:cNvPr id="491" name="Google Shape;491;p33"/>
            <p:cNvSpPr/>
            <p:nvPr/>
          </p:nvSpPr>
          <p:spPr>
            <a:xfrm>
              <a:off x="8480612" y="1408670"/>
              <a:ext cx="1828800" cy="146003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33"/>
            <p:cNvSpPr/>
            <p:nvPr/>
          </p:nvSpPr>
          <p:spPr>
            <a:xfrm>
              <a:off x="7862047" y="5182136"/>
              <a:ext cx="1828800" cy="146003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33"/>
            <p:cNvSpPr/>
            <p:nvPr/>
          </p:nvSpPr>
          <p:spPr>
            <a:xfrm rot="-3133773">
              <a:off x="1361604" y="1618154"/>
              <a:ext cx="2295928" cy="1727839"/>
            </a:xfrm>
            <a:prstGeom prst="triangle">
              <a:avLst>
                <a:gd name="adj" fmla="val 5669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8"/>
        <p:cNvGrpSpPr/>
        <p:nvPr/>
      </p:nvGrpSpPr>
      <p:grpSpPr>
        <a:xfrm>
          <a:off x="0" y="0"/>
          <a:ext cx="0" cy="0"/>
          <a:chOff x="0" y="0"/>
          <a:chExt cx="0" cy="0"/>
        </a:xfrm>
      </p:grpSpPr>
      <p:sp>
        <p:nvSpPr>
          <p:cNvPr id="499" name="Google Shape;499;p34"/>
          <p:cNvSpPr/>
          <p:nvPr/>
        </p:nvSpPr>
        <p:spPr>
          <a:xfrm>
            <a:off x="0" y="0"/>
            <a:ext cx="497259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34"/>
          <p:cNvSpPr txBox="1">
            <a:spLocks noGrp="1"/>
          </p:cNvSpPr>
          <p:nvPr>
            <p:ph type="title"/>
          </p:nvPr>
        </p:nvSpPr>
        <p:spPr>
          <a:xfrm>
            <a:off x="638557" y="1588012"/>
            <a:ext cx="3377183" cy="368197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Air quality case study: Tacoma and Pierce County</a:t>
            </a:r>
            <a:br>
              <a:rPr lang="en-US" b="1">
                <a:solidFill>
                  <a:schemeClr val="lt1"/>
                </a:solidFill>
              </a:rPr>
            </a:br>
            <a:br>
              <a:rPr lang="en-US" b="1">
                <a:solidFill>
                  <a:schemeClr val="lt1"/>
                </a:solidFill>
              </a:rPr>
            </a:br>
            <a:r>
              <a:rPr lang="en-US" sz="4000" b="1">
                <a:solidFill>
                  <a:schemeClr val="lt1"/>
                </a:solidFill>
              </a:rPr>
              <a:t>part 1</a:t>
            </a:r>
            <a:endParaRPr/>
          </a:p>
        </p:txBody>
      </p:sp>
      <p:pic>
        <p:nvPicPr>
          <p:cNvPr id="501" name="Google Shape;501;p34" descr="A view of a mountain&#10;&#10;Description automatically generated"/>
          <p:cNvPicPr preferRelativeResize="0"/>
          <p:nvPr/>
        </p:nvPicPr>
        <p:blipFill rotWithShape="1">
          <a:blip r:embed="rId3">
            <a:alphaModFix/>
          </a:blip>
          <a:srcRect/>
          <a:stretch/>
        </p:blipFill>
        <p:spPr>
          <a:xfrm>
            <a:off x="4654297" y="10"/>
            <a:ext cx="7537704" cy="68579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5"/>
          <p:cNvSpPr txBox="1">
            <a:spLocks noGrp="1"/>
          </p:cNvSpPr>
          <p:nvPr>
            <p:ph type="body" idx="1"/>
          </p:nvPr>
        </p:nvSpPr>
        <p:spPr>
          <a:xfrm>
            <a:off x="876300" y="154616"/>
            <a:ext cx="10439400" cy="9693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700"/>
              <a:buNone/>
            </a:pPr>
            <a:r>
              <a:rPr lang="en-US" sz="2700" dirty="0"/>
              <a:t>Remember this from the first week? This is the Air Quality Index. In most of WA, this rating is based mostly on the amount of </a:t>
            </a:r>
            <a:r>
              <a:rPr lang="en-US" sz="2700" b="1" dirty="0"/>
              <a:t>particulate matter.</a:t>
            </a:r>
            <a:endParaRPr dirty="0"/>
          </a:p>
        </p:txBody>
      </p:sp>
      <p:sp>
        <p:nvSpPr>
          <p:cNvPr id="508" name="Google Shape;508;p35"/>
          <p:cNvSpPr txBox="1"/>
          <p:nvPr/>
        </p:nvSpPr>
        <p:spPr>
          <a:xfrm>
            <a:off x="952500" y="5734049"/>
            <a:ext cx="10363200" cy="8747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700">
                <a:solidFill>
                  <a:schemeClr val="dk1"/>
                </a:solidFill>
                <a:latin typeface="Calibri"/>
                <a:ea typeface="Calibri"/>
                <a:cs typeface="Calibri"/>
                <a:sym typeface="Calibri"/>
              </a:rPr>
              <a:t>Local, state, federal, and Tribal agencies </a:t>
            </a:r>
            <a:r>
              <a:rPr lang="en-US" sz="2700" b="1">
                <a:solidFill>
                  <a:schemeClr val="dk1"/>
                </a:solidFill>
                <a:latin typeface="Calibri"/>
                <a:ea typeface="Calibri"/>
                <a:cs typeface="Calibri"/>
                <a:sym typeface="Calibri"/>
              </a:rPr>
              <a:t>regulate</a:t>
            </a:r>
            <a:r>
              <a:rPr lang="en-US" sz="2700">
                <a:solidFill>
                  <a:schemeClr val="dk1"/>
                </a:solidFill>
                <a:latin typeface="Calibri"/>
                <a:ea typeface="Calibri"/>
                <a:cs typeface="Calibri"/>
                <a:sym typeface="Calibri"/>
              </a:rPr>
              <a:t> the level of particulate matter allowed outside in order to maintain good air quality.</a:t>
            </a:r>
            <a:endParaRPr/>
          </a:p>
        </p:txBody>
      </p:sp>
      <p:pic>
        <p:nvPicPr>
          <p:cNvPr id="509" name="Google Shape;509;p35"/>
          <p:cNvPicPr preferRelativeResize="0"/>
          <p:nvPr/>
        </p:nvPicPr>
        <p:blipFill rotWithShape="1">
          <a:blip r:embed="rId3">
            <a:alphaModFix/>
          </a:blip>
          <a:srcRect/>
          <a:stretch/>
        </p:blipFill>
        <p:spPr>
          <a:xfrm>
            <a:off x="0" y="1380113"/>
            <a:ext cx="12192000" cy="409777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6"/>
          <p:cNvSpPr txBox="1">
            <a:spLocks noGrp="1"/>
          </p:cNvSpPr>
          <p:nvPr>
            <p:ph type="title"/>
          </p:nvPr>
        </p:nvSpPr>
        <p:spPr>
          <a:xfrm>
            <a:off x="260939" y="0"/>
            <a:ext cx="11734800" cy="1325563"/>
          </a:xfrm>
          <a:prstGeom prst="rect">
            <a:avLst/>
          </a:prstGeom>
          <a:noFill/>
          <a:ln>
            <a:noFill/>
          </a:ln>
        </p:spPr>
        <p:txBody>
          <a:bodyPr spcFirstLastPara="1" wrap="square" lIns="91425" tIns="45700" rIns="91425" bIns="45700" anchor="ctr" anchorCtr="0">
            <a:noAutofit/>
          </a:bodyPr>
          <a:lstStyle/>
          <a:p>
            <a:pPr lvl="0">
              <a:buSzPts val="2700"/>
            </a:pPr>
            <a:r>
              <a:rPr lang="en-US" sz="2700" dirty="0">
                <a:latin typeface="Calibri"/>
                <a:ea typeface="Calibri"/>
                <a:cs typeface="Calibri"/>
                <a:sym typeface="Calibri"/>
              </a:rPr>
              <a:t>In 2009, the US Environmental Protection Agency designated Tacoma and part of Pierce County as being </a:t>
            </a:r>
            <a:r>
              <a:rPr lang="en-US" sz="2700" b="1" dirty="0">
                <a:latin typeface="Calibri"/>
                <a:ea typeface="Calibri"/>
                <a:cs typeface="Calibri"/>
                <a:sym typeface="Calibri"/>
              </a:rPr>
              <a:t>“nonattainment” </a:t>
            </a:r>
            <a:r>
              <a:rPr lang="en-US" sz="2700" dirty="0">
                <a:latin typeface="Calibri"/>
                <a:ea typeface="Calibri"/>
                <a:cs typeface="Calibri"/>
                <a:sym typeface="Calibri"/>
              </a:rPr>
              <a:t>which means </a:t>
            </a:r>
            <a:r>
              <a:rPr lang="en-US" sz="2800" dirty="0"/>
              <a:t>they </a:t>
            </a:r>
            <a:r>
              <a:rPr lang="en-US" sz="2800" b="1" dirty="0"/>
              <a:t>exceeded</a:t>
            </a:r>
            <a:r>
              <a:rPr lang="en-US" sz="2800" dirty="0"/>
              <a:t> </a:t>
            </a:r>
            <a:r>
              <a:rPr lang="en-US" sz="2800" b="1" dirty="0"/>
              <a:t>the</a:t>
            </a:r>
            <a:r>
              <a:rPr lang="en-US" sz="2800" dirty="0"/>
              <a:t> National Ambient Air Quality </a:t>
            </a:r>
            <a:r>
              <a:rPr lang="en-US" sz="2800" b="1" dirty="0"/>
              <a:t>Standard</a:t>
            </a:r>
            <a:r>
              <a:rPr lang="en-US" sz="2800" dirty="0"/>
              <a:t> (NAAQS) </a:t>
            </a:r>
            <a:r>
              <a:rPr lang="en-US" sz="2800" b="1" dirty="0"/>
              <a:t>for PM2.5</a:t>
            </a:r>
            <a:r>
              <a:rPr lang="en-US" sz="2800" dirty="0"/>
              <a:t>. </a:t>
            </a:r>
            <a:endParaRPr dirty="0"/>
          </a:p>
        </p:txBody>
      </p:sp>
      <p:pic>
        <p:nvPicPr>
          <p:cNvPr id="516" name="Google Shape;516;p36" descr="http://www.pscleanair.org/images/map-NA_area-tacoma_pierce-general.jpg"/>
          <p:cNvPicPr preferRelativeResize="0">
            <a:picLocks noGrp="1"/>
          </p:cNvPicPr>
          <p:nvPr>
            <p:ph type="body" idx="1"/>
          </p:nvPr>
        </p:nvPicPr>
        <p:blipFill rotWithShape="1">
          <a:blip r:embed="rId3">
            <a:alphaModFix/>
          </a:blip>
          <a:srcRect/>
          <a:stretch/>
        </p:blipFill>
        <p:spPr>
          <a:xfrm>
            <a:off x="6422916" y="2433528"/>
            <a:ext cx="5458523" cy="4278727"/>
          </a:xfrm>
          <a:prstGeom prst="rect">
            <a:avLst/>
          </a:prstGeom>
          <a:noFill/>
          <a:ln>
            <a:noFill/>
          </a:ln>
          <a:effectLst>
            <a:outerShdw blurRad="292100" dist="139700" dir="2700000" algn="tl" rotWithShape="0">
              <a:srgbClr val="333333">
                <a:alpha val="64705"/>
              </a:srgbClr>
            </a:outerShdw>
          </a:effectLst>
        </p:spPr>
      </p:pic>
      <p:pic>
        <p:nvPicPr>
          <p:cNvPr id="517" name="Google Shape;517;p36"/>
          <p:cNvPicPr preferRelativeResize="0"/>
          <p:nvPr/>
        </p:nvPicPr>
        <p:blipFill rotWithShape="1">
          <a:blip r:embed="rId4">
            <a:alphaModFix/>
          </a:blip>
          <a:srcRect/>
          <a:stretch/>
        </p:blipFill>
        <p:spPr>
          <a:xfrm>
            <a:off x="336697" y="1663392"/>
            <a:ext cx="5664053" cy="3674506"/>
          </a:xfrm>
          <a:prstGeom prst="rect">
            <a:avLst/>
          </a:prstGeom>
          <a:noFill/>
          <a:ln>
            <a:noFill/>
          </a:ln>
        </p:spPr>
      </p:pic>
      <p:cxnSp>
        <p:nvCxnSpPr>
          <p:cNvPr id="518" name="Google Shape;518;p36"/>
          <p:cNvCxnSpPr/>
          <p:nvPr/>
        </p:nvCxnSpPr>
        <p:spPr>
          <a:xfrm>
            <a:off x="2171700" y="3924300"/>
            <a:ext cx="5200650" cy="228600"/>
          </a:xfrm>
          <a:prstGeom prst="straightConnector1">
            <a:avLst/>
          </a:prstGeom>
          <a:noFill/>
          <a:ln w="19050" cap="flat" cmpd="sng">
            <a:solidFill>
              <a:srgbClr val="FF0000"/>
            </a:solidFill>
            <a:prstDash val="solid"/>
            <a:miter lim="800000"/>
            <a:headEnd type="none" w="sm" len="sm"/>
            <a:tailEnd type="triangle" w="med" len="med"/>
          </a:ln>
        </p:spPr>
      </p:cxnSp>
      <p:sp>
        <p:nvSpPr>
          <p:cNvPr id="519" name="Google Shape;519;p36"/>
          <p:cNvSpPr txBox="1"/>
          <p:nvPr/>
        </p:nvSpPr>
        <p:spPr>
          <a:xfrm>
            <a:off x="323408" y="5910701"/>
            <a:ext cx="579164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Puget Sound Clean Air Agency is a local-level agency that helps regulate and maintain good air quality in King, Kitsap, Pierce, and Snohomish counties in western WA</a:t>
            </a:r>
            <a:endParaRPr dirty="0"/>
          </a:p>
        </p:txBody>
      </p:sp>
      <p:cxnSp>
        <p:nvCxnSpPr>
          <p:cNvPr id="520" name="Google Shape;520;p36"/>
          <p:cNvCxnSpPr/>
          <p:nvPr/>
        </p:nvCxnSpPr>
        <p:spPr>
          <a:xfrm flipH="1">
            <a:off x="6000750" y="6413808"/>
            <a:ext cx="536466" cy="3079"/>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37"/>
          <p:cNvPicPr preferRelativeResize="0"/>
          <p:nvPr/>
        </p:nvPicPr>
        <p:blipFill rotWithShape="1">
          <a:blip r:embed="rId3">
            <a:alphaModFix/>
          </a:blip>
          <a:srcRect/>
          <a:stretch/>
        </p:blipFill>
        <p:spPr>
          <a:xfrm>
            <a:off x="1447800" y="144575"/>
            <a:ext cx="9296400" cy="6568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1"/>
        <p:cNvGrpSpPr/>
        <p:nvPr/>
      </p:nvGrpSpPr>
      <p:grpSpPr>
        <a:xfrm>
          <a:off x="0" y="0"/>
          <a:ext cx="0" cy="0"/>
          <a:chOff x="0" y="0"/>
          <a:chExt cx="0" cy="0"/>
        </a:xfrm>
      </p:grpSpPr>
      <p:sp>
        <p:nvSpPr>
          <p:cNvPr id="532" name="Google Shape;532;p38"/>
          <p:cNvSpPr/>
          <p:nvPr/>
        </p:nvSpPr>
        <p:spPr>
          <a:xfrm>
            <a:off x="0"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38"/>
          <p:cNvSpPr/>
          <p:nvPr/>
        </p:nvSpPr>
        <p:spPr>
          <a:xfrm>
            <a:off x="474208" y="484632"/>
            <a:ext cx="6594522"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38"/>
          <p:cNvSpPr txBox="1">
            <a:spLocks noGrp="1"/>
          </p:cNvSpPr>
          <p:nvPr>
            <p:ph type="body" idx="1"/>
          </p:nvPr>
        </p:nvSpPr>
        <p:spPr>
          <a:xfrm>
            <a:off x="8027152" y="1462941"/>
            <a:ext cx="3877102" cy="37825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None/>
            </a:pPr>
            <a:r>
              <a:rPr lang="en-US" sz="2700"/>
              <a:t>Other information:</a:t>
            </a:r>
            <a:endParaRPr/>
          </a:p>
          <a:p>
            <a:pPr marL="228600" lvl="0" indent="-228600" algn="l" rtl="0">
              <a:lnSpc>
                <a:spcPct val="90000"/>
              </a:lnSpc>
              <a:spcBef>
                <a:spcPts val="1000"/>
              </a:spcBef>
              <a:spcAft>
                <a:spcPts val="0"/>
              </a:spcAft>
              <a:buClr>
                <a:schemeClr val="dk1"/>
              </a:buClr>
              <a:buSzPts val="2700"/>
              <a:buChar char="•"/>
            </a:pPr>
            <a:r>
              <a:rPr lang="en-US" sz="2700"/>
              <a:t>In the winter, nighttime PM levels are higher than daytime</a:t>
            </a:r>
            <a:endParaRPr/>
          </a:p>
          <a:p>
            <a:pPr marL="228600" lvl="0" indent="-228600" algn="l" rtl="0">
              <a:lnSpc>
                <a:spcPct val="90000"/>
              </a:lnSpc>
              <a:spcBef>
                <a:spcPts val="1000"/>
              </a:spcBef>
              <a:spcAft>
                <a:spcPts val="0"/>
              </a:spcAft>
              <a:buClr>
                <a:schemeClr val="dk1"/>
              </a:buClr>
              <a:buSzPts val="2700"/>
              <a:buChar char="•"/>
            </a:pPr>
            <a:r>
              <a:rPr lang="en-US" sz="2700"/>
              <a:t>Tacoma is a major port</a:t>
            </a:r>
            <a:endParaRPr/>
          </a:p>
          <a:p>
            <a:pPr marL="228600" lvl="0" indent="-228600" algn="l" rtl="0">
              <a:lnSpc>
                <a:spcPct val="90000"/>
              </a:lnSpc>
              <a:spcBef>
                <a:spcPts val="1000"/>
              </a:spcBef>
              <a:spcAft>
                <a:spcPts val="0"/>
              </a:spcAft>
              <a:buClr>
                <a:schemeClr val="dk1"/>
              </a:buClr>
              <a:buSzPts val="2700"/>
              <a:buChar char="•"/>
            </a:pPr>
            <a:r>
              <a:rPr lang="en-US" sz="2700"/>
              <a:t>Pierce County is home to about 845,000 people</a:t>
            </a:r>
            <a:endParaRPr/>
          </a:p>
        </p:txBody>
      </p:sp>
      <p:pic>
        <p:nvPicPr>
          <p:cNvPr id="535" name="Google Shape;535;p38" descr="\\chinook\technical analysis\Fine PM Nonattainment\Stakeholder Process\Clarification Questions\Drafts\3a - Exceedences Over 35 by Month.gif"/>
          <p:cNvPicPr preferRelativeResize="0"/>
          <p:nvPr/>
        </p:nvPicPr>
        <p:blipFill rotWithShape="1">
          <a:blip r:embed="rId3">
            <a:alphaModFix/>
          </a:blip>
          <a:srcRect b="7407"/>
          <a:stretch/>
        </p:blipFill>
        <p:spPr>
          <a:xfrm>
            <a:off x="474208" y="952500"/>
            <a:ext cx="6594522" cy="494294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9"/>
        <p:cNvGrpSpPr/>
        <p:nvPr/>
      </p:nvGrpSpPr>
      <p:grpSpPr>
        <a:xfrm>
          <a:off x="0" y="0"/>
          <a:ext cx="0" cy="0"/>
          <a:chOff x="0" y="0"/>
          <a:chExt cx="0" cy="0"/>
        </a:xfrm>
      </p:grpSpPr>
      <p:sp>
        <p:nvSpPr>
          <p:cNvPr id="540" name="Google Shape;540;p39"/>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1" name="Google Shape;541;p39"/>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542" name="Google Shape;542;p39"/>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3" name="Google Shape;543;p39"/>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39"/>
          <p:cNvSpPr/>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497">
                <a:solidFill>
                  <a:schemeClr val="dk1"/>
                </a:solidFill>
                <a:latin typeface="Calibri"/>
                <a:ea typeface="Calibri"/>
                <a:cs typeface="Calibri"/>
                <a:sym typeface="Calibri"/>
              </a:rPr>
              <a:t>Discussion questions:</a:t>
            </a:r>
            <a:endParaRPr/>
          </a:p>
          <a:p>
            <a:pPr marL="457200" marR="0" lvl="0" indent="-457200" algn="l" rtl="0">
              <a:lnSpc>
                <a:spcPct val="90000"/>
              </a:lnSpc>
              <a:spcBef>
                <a:spcPts val="0"/>
              </a:spcBef>
              <a:spcAft>
                <a:spcPts val="0"/>
              </a:spcAft>
              <a:buClr>
                <a:schemeClr val="dk1"/>
              </a:buClr>
              <a:buSzPts val="2497"/>
              <a:buFont typeface="Arial"/>
              <a:buChar char="•"/>
            </a:pPr>
            <a:r>
              <a:rPr lang="en-US" sz="2497">
                <a:solidFill>
                  <a:schemeClr val="dk1"/>
                </a:solidFill>
                <a:latin typeface="Calibri"/>
                <a:ea typeface="Calibri"/>
                <a:cs typeface="Calibri"/>
                <a:sym typeface="Calibri"/>
              </a:rPr>
              <a:t>What are some pollution sources that you think might be impacting Tacoma and Pierce County’s air quality?</a:t>
            </a:r>
            <a:endParaRPr/>
          </a:p>
          <a:p>
            <a:pPr marL="457200" marR="0" lvl="0" indent="-457200" algn="l" rtl="0">
              <a:lnSpc>
                <a:spcPct val="90000"/>
              </a:lnSpc>
              <a:spcBef>
                <a:spcPts val="0"/>
              </a:spcBef>
              <a:spcAft>
                <a:spcPts val="0"/>
              </a:spcAft>
              <a:buClr>
                <a:schemeClr val="dk1"/>
              </a:buClr>
              <a:buSzPts val="2497"/>
              <a:buFont typeface="Arial"/>
              <a:buChar char="•"/>
            </a:pPr>
            <a:r>
              <a:rPr lang="en-US" sz="2497">
                <a:solidFill>
                  <a:schemeClr val="dk1"/>
                </a:solidFill>
                <a:latin typeface="Calibri"/>
                <a:ea typeface="Calibri"/>
                <a:cs typeface="Calibri"/>
                <a:sym typeface="Calibri"/>
              </a:rPr>
              <a:t>Why do you think air quality might be worse in the winter?</a:t>
            </a:r>
            <a:endParaRPr/>
          </a:p>
          <a:p>
            <a:pPr marL="457200" marR="0" lvl="0" indent="-457200" algn="l" rtl="0">
              <a:lnSpc>
                <a:spcPct val="90000"/>
              </a:lnSpc>
              <a:spcBef>
                <a:spcPts val="0"/>
              </a:spcBef>
              <a:spcAft>
                <a:spcPts val="0"/>
              </a:spcAft>
              <a:buClr>
                <a:schemeClr val="dk1"/>
              </a:buClr>
              <a:buSzPts val="2497"/>
              <a:buFont typeface="Arial"/>
              <a:buChar char="•"/>
            </a:pPr>
            <a:r>
              <a:rPr lang="en-US" sz="2497">
                <a:solidFill>
                  <a:schemeClr val="dk1"/>
                </a:solidFill>
                <a:latin typeface="Calibri"/>
                <a:ea typeface="Calibri"/>
                <a:cs typeface="Calibri"/>
                <a:sym typeface="Calibri"/>
              </a:rPr>
              <a:t>Why do you think air quality might be worse at night?</a:t>
            </a:r>
            <a:endParaRPr/>
          </a:p>
          <a:p>
            <a:pPr marL="457200" marR="0" lvl="0" indent="-457200" algn="l" rtl="0">
              <a:lnSpc>
                <a:spcPct val="90000"/>
              </a:lnSpc>
              <a:spcBef>
                <a:spcPts val="0"/>
              </a:spcBef>
              <a:spcAft>
                <a:spcPts val="0"/>
              </a:spcAft>
              <a:buClr>
                <a:schemeClr val="dk1"/>
              </a:buClr>
              <a:buSzPts val="2497"/>
              <a:buFont typeface="Arial"/>
              <a:buChar char="•"/>
            </a:pPr>
            <a:r>
              <a:rPr lang="en-US" sz="2497">
                <a:solidFill>
                  <a:schemeClr val="dk1"/>
                </a:solidFill>
                <a:latin typeface="Calibri"/>
                <a:ea typeface="Calibri"/>
                <a:cs typeface="Calibri"/>
                <a:sym typeface="Calibri"/>
              </a:rPr>
              <a:t>Why do you think the federal government changed the PM</a:t>
            </a:r>
            <a:r>
              <a:rPr lang="en-US" sz="2497" baseline="-25000">
                <a:solidFill>
                  <a:schemeClr val="dk1"/>
                </a:solidFill>
                <a:latin typeface="Calibri"/>
                <a:ea typeface="Calibri"/>
                <a:cs typeface="Calibri"/>
                <a:sym typeface="Calibri"/>
              </a:rPr>
              <a:t>2.5</a:t>
            </a:r>
            <a:r>
              <a:rPr lang="en-US" sz="2497">
                <a:solidFill>
                  <a:schemeClr val="dk1"/>
                </a:solidFill>
                <a:latin typeface="Calibri"/>
                <a:ea typeface="Calibri"/>
                <a:cs typeface="Calibri"/>
                <a:sym typeface="Calibri"/>
              </a:rPr>
              <a:t> standard (allowable level)?</a:t>
            </a:r>
            <a:endParaRPr/>
          </a:p>
          <a:p>
            <a:pPr marL="457200" marR="0" lvl="0" indent="-457200" algn="l" rtl="0">
              <a:lnSpc>
                <a:spcPct val="90000"/>
              </a:lnSpc>
              <a:spcBef>
                <a:spcPts val="0"/>
              </a:spcBef>
              <a:spcAft>
                <a:spcPts val="0"/>
              </a:spcAft>
              <a:buClr>
                <a:schemeClr val="dk1"/>
              </a:buClr>
              <a:buSzPts val="2497"/>
              <a:buFont typeface="Arial"/>
              <a:buChar char="•"/>
            </a:pPr>
            <a:r>
              <a:rPr lang="en-US" sz="2497">
                <a:solidFill>
                  <a:schemeClr val="dk1"/>
                </a:solidFill>
                <a:latin typeface="Calibri"/>
                <a:ea typeface="Calibri"/>
                <a:cs typeface="Calibri"/>
                <a:sym typeface="Calibri"/>
              </a:rPr>
              <a:t>How do you think air quality should be regulated?</a:t>
            </a:r>
            <a:endParaRPr/>
          </a:p>
          <a:p>
            <a:pPr marL="457200" marR="0" lvl="0" indent="-457200" algn="l" rtl="0">
              <a:lnSpc>
                <a:spcPct val="90000"/>
              </a:lnSpc>
              <a:spcBef>
                <a:spcPts val="0"/>
              </a:spcBef>
              <a:spcAft>
                <a:spcPts val="0"/>
              </a:spcAft>
              <a:buClr>
                <a:schemeClr val="dk1"/>
              </a:buClr>
              <a:buSzPts val="2497"/>
              <a:buFont typeface="Arial"/>
              <a:buChar char="•"/>
            </a:pPr>
            <a:r>
              <a:rPr lang="en-US" sz="2497">
                <a:solidFill>
                  <a:schemeClr val="dk1"/>
                </a:solidFill>
                <a:latin typeface="Calibri"/>
                <a:ea typeface="Calibri"/>
                <a:cs typeface="Calibri"/>
                <a:sym typeface="Calibri"/>
              </a:rPr>
              <a:t>If you were an air quality regulator, what kinds of questions would you ask? Who would you want to talk with?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4"/>
          <p:cNvSpPr txBox="1"/>
          <p:nvPr/>
        </p:nvSpPr>
        <p:spPr>
          <a:xfrm>
            <a:off x="648929" y="629266"/>
            <a:ext cx="3505495" cy="162232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4400">
                <a:solidFill>
                  <a:schemeClr val="dk1"/>
                </a:solidFill>
                <a:latin typeface="Calibri"/>
                <a:ea typeface="Calibri"/>
                <a:cs typeface="Calibri"/>
                <a:sym typeface="Calibri"/>
              </a:rPr>
              <a:t>Air Quality Index (AQI)</a:t>
            </a:r>
            <a:endParaRPr/>
          </a:p>
        </p:txBody>
      </p:sp>
      <p:sp>
        <p:nvSpPr>
          <p:cNvPr id="158" name="Google Shape;158;p4"/>
          <p:cNvSpPr txBox="1"/>
          <p:nvPr/>
        </p:nvSpPr>
        <p:spPr>
          <a:xfrm>
            <a:off x="648931" y="2438400"/>
            <a:ext cx="3505494" cy="3785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700">
                <a:solidFill>
                  <a:schemeClr val="dk1"/>
                </a:solidFill>
                <a:latin typeface="Calibri"/>
                <a:ea typeface="Calibri"/>
                <a:cs typeface="Calibri"/>
                <a:sym typeface="Calibri"/>
              </a:rPr>
              <a:t>The Air Quality Index is a rating system used by the Environmental Protection Agency. The rating depends on several different types of air pollution that are monitored. One type of air pollution monitored is particulate matter. </a:t>
            </a:r>
            <a:endParaRPr/>
          </a:p>
        </p:txBody>
      </p:sp>
      <p:sp>
        <p:nvSpPr>
          <p:cNvPr id="159" name="Google Shape;159;p4"/>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4"/>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1" name="Google Shape;161;p4"/>
          <p:cNvPicPr preferRelativeResize="0"/>
          <p:nvPr/>
        </p:nvPicPr>
        <p:blipFill rotWithShape="1">
          <a:blip r:embed="rId3">
            <a:alphaModFix/>
          </a:blip>
          <a:srcRect/>
          <a:stretch/>
        </p:blipFill>
        <p:spPr>
          <a:xfrm>
            <a:off x="6503596" y="807593"/>
            <a:ext cx="3823862" cy="523956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40"/>
          <p:cNvSpPr/>
          <p:nvPr/>
        </p:nvSpPr>
        <p:spPr>
          <a:xfrm>
            <a:off x="0" y="0"/>
            <a:ext cx="497259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40"/>
          <p:cNvSpPr txBox="1">
            <a:spLocks noGrp="1"/>
          </p:cNvSpPr>
          <p:nvPr>
            <p:ph type="title"/>
          </p:nvPr>
        </p:nvSpPr>
        <p:spPr>
          <a:xfrm>
            <a:off x="638557" y="1588012"/>
            <a:ext cx="3377183" cy="368197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Air quality case study: Tacoma and Pierce County</a:t>
            </a:r>
            <a:br>
              <a:rPr lang="en-US" b="1">
                <a:solidFill>
                  <a:schemeClr val="lt1"/>
                </a:solidFill>
              </a:rPr>
            </a:br>
            <a:br>
              <a:rPr lang="en-US" b="1">
                <a:solidFill>
                  <a:schemeClr val="lt1"/>
                </a:solidFill>
              </a:rPr>
            </a:br>
            <a:r>
              <a:rPr lang="en-US" sz="4000" b="1">
                <a:solidFill>
                  <a:schemeClr val="lt1"/>
                </a:solidFill>
              </a:rPr>
              <a:t>part 2</a:t>
            </a:r>
            <a:endParaRPr/>
          </a:p>
        </p:txBody>
      </p:sp>
      <p:pic>
        <p:nvPicPr>
          <p:cNvPr id="552" name="Google Shape;552;p40" descr="A view of a mountain&#10;&#10;Description automatically generated"/>
          <p:cNvPicPr preferRelativeResize="0"/>
          <p:nvPr/>
        </p:nvPicPr>
        <p:blipFill rotWithShape="1">
          <a:blip r:embed="rId3">
            <a:alphaModFix/>
          </a:blip>
          <a:srcRect/>
          <a:stretch/>
        </p:blipFill>
        <p:spPr>
          <a:xfrm>
            <a:off x="4654297" y="10"/>
            <a:ext cx="7537704" cy="685799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7"/>
        <p:cNvGrpSpPr/>
        <p:nvPr/>
      </p:nvGrpSpPr>
      <p:grpSpPr>
        <a:xfrm>
          <a:off x="0" y="0"/>
          <a:ext cx="0" cy="0"/>
          <a:chOff x="0" y="0"/>
          <a:chExt cx="0" cy="0"/>
        </a:xfrm>
      </p:grpSpPr>
      <p:sp>
        <p:nvSpPr>
          <p:cNvPr id="558" name="Google Shape;558;p41"/>
          <p:cNvSpPr/>
          <p:nvPr/>
        </p:nvSpPr>
        <p:spPr>
          <a:xfrm>
            <a:off x="-2" y="2211010"/>
            <a:ext cx="12192002" cy="464699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9" name="Google Shape;559;p41"/>
          <p:cNvSpPr/>
          <p:nvPr/>
        </p:nvSpPr>
        <p:spPr>
          <a:xfrm>
            <a:off x="321564" y="2423160"/>
            <a:ext cx="5613569" cy="3930315"/>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60" name="Google Shape;560;p41" descr="http://www.pscleanair.org/images/map-NA_area-tacoma_pierce-general.jpg"/>
          <p:cNvPicPr preferRelativeResize="0"/>
          <p:nvPr/>
        </p:nvPicPr>
        <p:blipFill rotWithShape="1">
          <a:blip r:embed="rId3">
            <a:alphaModFix/>
          </a:blip>
          <a:srcRect/>
          <a:stretch/>
        </p:blipFill>
        <p:spPr>
          <a:xfrm>
            <a:off x="684613" y="2480310"/>
            <a:ext cx="4884015" cy="3825342"/>
          </a:xfrm>
          <a:prstGeom prst="rect">
            <a:avLst/>
          </a:prstGeom>
          <a:noFill/>
          <a:ln>
            <a:noFill/>
          </a:ln>
        </p:spPr>
      </p:pic>
      <p:sp>
        <p:nvSpPr>
          <p:cNvPr id="561" name="Google Shape;561;p41"/>
          <p:cNvSpPr/>
          <p:nvPr/>
        </p:nvSpPr>
        <p:spPr>
          <a:xfrm>
            <a:off x="6254749" y="2423160"/>
            <a:ext cx="5613569" cy="3930315"/>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41"/>
          <p:cNvSpPr txBox="1"/>
          <p:nvPr/>
        </p:nvSpPr>
        <p:spPr>
          <a:xfrm>
            <a:off x="1693806" y="3444952"/>
            <a:ext cx="8974195" cy="3104705"/>
          </a:xfrm>
          <a:prstGeom prst="rect">
            <a:avLst/>
          </a:prstGeom>
          <a:noFill/>
          <a:ln>
            <a:noFill/>
          </a:ln>
        </p:spPr>
        <p:txBody>
          <a:bodyPr spcFirstLastPara="1" wrap="square" lIns="91425" tIns="45700" rIns="91425" bIns="45700" anchor="t" anchorCtr="0">
            <a:normAutofit/>
          </a:bodyPr>
          <a:lstStyle/>
          <a:p>
            <a:pPr marL="228600" marR="0" lvl="0" indent="-69850" algn="l" rtl="0">
              <a:lnSpc>
                <a:spcPct val="90000"/>
              </a:lnSpc>
              <a:spcBef>
                <a:spcPts val="0"/>
              </a:spcBef>
              <a:spcAft>
                <a:spcPts val="0"/>
              </a:spcAft>
              <a:buClr>
                <a:schemeClr val="dk1"/>
              </a:buClr>
              <a:buSzPts val="2500"/>
              <a:buFont typeface="Arial"/>
              <a:buNone/>
            </a:pPr>
            <a:endParaRPr sz="2500">
              <a:solidFill>
                <a:schemeClr val="dk1"/>
              </a:solidFill>
              <a:latin typeface="Calibri"/>
              <a:ea typeface="Calibri"/>
              <a:cs typeface="Calibri"/>
              <a:sym typeface="Calibri"/>
            </a:endParaRPr>
          </a:p>
        </p:txBody>
      </p:sp>
      <p:sp>
        <p:nvSpPr>
          <p:cNvPr id="563" name="Google Shape;563;p41"/>
          <p:cNvSpPr txBox="1"/>
          <p:nvPr/>
        </p:nvSpPr>
        <p:spPr>
          <a:xfrm>
            <a:off x="0" y="15452"/>
            <a:ext cx="12192000" cy="2185173"/>
          </a:xfrm>
          <a:prstGeom prst="rect">
            <a:avLst/>
          </a:prstGeom>
          <a:noFill/>
          <a:ln>
            <a:noFill/>
          </a:ln>
        </p:spPr>
        <p:txBody>
          <a:bodyPr spcFirstLastPara="1" wrap="square" lIns="91425" tIns="45700" rIns="91425" bIns="45700" anchor="t" anchorCtr="0">
            <a:spAutoFit/>
          </a:bodyPr>
          <a:lstStyle/>
          <a:p>
            <a:r>
              <a:rPr lang="en-US" sz="2200" dirty="0">
                <a:solidFill>
                  <a:schemeClr val="dk1"/>
                </a:solidFill>
                <a:latin typeface="Calibri"/>
                <a:ea typeface="Calibri"/>
                <a:cs typeface="Calibri"/>
                <a:sym typeface="Calibri"/>
              </a:rPr>
              <a:t>Last week we learned about how in 2009, the US Environmental Protection Agency designated Tacoma and part of Pierce County as being </a:t>
            </a:r>
            <a:r>
              <a:rPr lang="en-US" sz="2200" b="1" dirty="0">
                <a:solidFill>
                  <a:schemeClr val="dk1"/>
                </a:solidFill>
                <a:latin typeface="Calibri"/>
                <a:ea typeface="Calibri"/>
                <a:cs typeface="Calibri"/>
                <a:sym typeface="Calibri"/>
              </a:rPr>
              <a:t>“nonattainment” </a:t>
            </a:r>
            <a:r>
              <a:rPr lang="en-US" sz="2200" dirty="0">
                <a:solidFill>
                  <a:schemeClr val="dk1"/>
                </a:solidFill>
                <a:latin typeface="Calibri"/>
                <a:ea typeface="Calibri"/>
                <a:cs typeface="Calibri"/>
                <a:sym typeface="Calibri"/>
              </a:rPr>
              <a:t>which means they </a:t>
            </a:r>
            <a:r>
              <a:rPr lang="en-US" sz="2200" b="1" dirty="0">
                <a:solidFill>
                  <a:schemeClr val="dk1"/>
                </a:solidFill>
                <a:latin typeface="Calibri"/>
                <a:ea typeface="Calibri"/>
                <a:cs typeface="Calibri"/>
                <a:sym typeface="Calibri"/>
              </a:rPr>
              <a:t>exceeded the </a:t>
            </a:r>
            <a:r>
              <a:rPr lang="en-US" sz="2200" dirty="0">
                <a:solidFill>
                  <a:schemeClr val="dk1"/>
                </a:solidFill>
                <a:latin typeface="Calibri"/>
                <a:ea typeface="Calibri"/>
                <a:cs typeface="Calibri"/>
                <a:sym typeface="Calibri"/>
              </a:rPr>
              <a:t>National Ambient Air Quality</a:t>
            </a:r>
            <a:r>
              <a:rPr lang="en-US" sz="2200" b="1" dirty="0">
                <a:solidFill>
                  <a:schemeClr val="dk1"/>
                </a:solidFill>
                <a:latin typeface="Calibri"/>
                <a:ea typeface="Calibri"/>
                <a:cs typeface="Calibri"/>
                <a:sym typeface="Calibri"/>
              </a:rPr>
              <a:t> Standard </a:t>
            </a:r>
            <a:r>
              <a:rPr lang="en-US" sz="2200" dirty="0">
                <a:solidFill>
                  <a:schemeClr val="dk1"/>
                </a:solidFill>
                <a:latin typeface="Calibri"/>
                <a:ea typeface="Calibri"/>
                <a:cs typeface="Calibri"/>
                <a:sym typeface="Calibri"/>
              </a:rPr>
              <a:t>(NAAQS)</a:t>
            </a:r>
            <a:r>
              <a:rPr lang="en-US" sz="2200" b="1" dirty="0">
                <a:solidFill>
                  <a:schemeClr val="dk1"/>
                </a:solidFill>
                <a:latin typeface="Calibri"/>
                <a:ea typeface="Calibri"/>
                <a:cs typeface="Calibri"/>
                <a:sym typeface="Calibri"/>
              </a:rPr>
              <a:t> for PM2.5</a:t>
            </a:r>
            <a:endParaRPr dirty="0"/>
          </a:p>
          <a:p>
            <a:pPr marL="342900" marR="0" lvl="0" indent="-342900" algn="l" rtl="0">
              <a:spcBef>
                <a:spcPts val="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In the winter, nighttime PM levels were higher than daytime.</a:t>
            </a:r>
            <a:endParaRPr dirty="0"/>
          </a:p>
          <a:p>
            <a:pPr marL="342900" marR="0" lvl="0" indent="-342900" algn="l" rtl="0">
              <a:spcBef>
                <a:spcPts val="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Nearly all of the days that the PM levels were higher than the federal standard occurred in January, February, November, and December.</a:t>
            </a:r>
            <a:endParaRPr sz="2200" dirty="0">
              <a:solidFill>
                <a:schemeClr val="dk1"/>
              </a:solidFill>
              <a:latin typeface="Calibri"/>
              <a:ea typeface="Calibri"/>
              <a:cs typeface="Calibri"/>
              <a:sym typeface="Calibri"/>
            </a:endParaRPr>
          </a:p>
        </p:txBody>
      </p:sp>
      <p:pic>
        <p:nvPicPr>
          <p:cNvPr id="564" name="Google Shape;564;p41" descr="\\chinook\technical analysis\Fine PM Nonattainment\Stakeholder Process\Clarification Questions\Drafts\3a - Exceedences Over 35 by Month.gif"/>
          <p:cNvPicPr preferRelativeResize="0"/>
          <p:nvPr/>
        </p:nvPicPr>
        <p:blipFill rotWithShape="1">
          <a:blip r:embed="rId4">
            <a:alphaModFix/>
          </a:blip>
          <a:srcRect b="7407"/>
          <a:stretch/>
        </p:blipFill>
        <p:spPr>
          <a:xfrm>
            <a:off x="6254749" y="2517607"/>
            <a:ext cx="5613569" cy="375539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9"/>
        <p:cNvGrpSpPr/>
        <p:nvPr/>
      </p:nvGrpSpPr>
      <p:grpSpPr>
        <a:xfrm>
          <a:off x="0" y="0"/>
          <a:ext cx="0" cy="0"/>
          <a:chOff x="0" y="0"/>
          <a:chExt cx="0" cy="0"/>
        </a:xfrm>
      </p:grpSpPr>
      <p:sp>
        <p:nvSpPr>
          <p:cNvPr id="570" name="Google Shape;570;p42"/>
          <p:cNvSpPr txBox="1">
            <a:spLocks noGrp="1"/>
          </p:cNvSpPr>
          <p:nvPr>
            <p:ph type="title"/>
          </p:nvPr>
        </p:nvSpPr>
        <p:spPr>
          <a:xfrm>
            <a:off x="7801185" y="640081"/>
            <a:ext cx="4221482" cy="5255364"/>
          </a:xfrm>
          <a:prstGeom prst="rect">
            <a:avLst/>
          </a:prstGeom>
          <a:noFill/>
          <a:ln>
            <a:noFill/>
          </a:ln>
        </p:spPr>
        <p:txBody>
          <a:bodyPr spcFirstLastPara="1" wrap="square" lIns="91425" tIns="45700" rIns="91425" bIns="45700" anchor="ctr" anchorCtr="0">
            <a:normAutofit fontScale="90000"/>
          </a:bodyPr>
          <a:lstStyle/>
          <a:p>
            <a:r>
              <a:rPr lang="en-US" sz="2800" dirty="0"/>
              <a:t>A majority of the wintertime PM in the Tacoma and Pierce County area was found to come from wood smoke.</a:t>
            </a:r>
            <a:br>
              <a:rPr lang="en-US" sz="2800" dirty="0"/>
            </a:br>
            <a:br>
              <a:rPr lang="en-US" sz="2800" dirty="0"/>
            </a:br>
            <a:r>
              <a:rPr lang="en-US" sz="2800" dirty="0"/>
              <a:t>Puget Sound Clean Air Agency and the WA Department of Ecology convened a stakeholder working group to advise on solutions.</a:t>
            </a:r>
            <a:br>
              <a:rPr lang="en-US" sz="2800" dirty="0"/>
            </a:br>
            <a:br>
              <a:rPr lang="en-US" sz="2800" dirty="0"/>
            </a:br>
            <a:r>
              <a:rPr lang="en-US" sz="2800" dirty="0"/>
              <a:t>The stakeholder group decided to focus on residential wood smoke.</a:t>
            </a:r>
            <a:endParaRPr dirty="0"/>
          </a:p>
        </p:txBody>
      </p:sp>
      <p:sp>
        <p:nvSpPr>
          <p:cNvPr id="571" name="Google Shape;571;p42"/>
          <p:cNvSpPr/>
          <p:nvPr/>
        </p:nvSpPr>
        <p:spPr>
          <a:xfrm>
            <a:off x="0"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42"/>
          <p:cNvSpPr/>
          <p:nvPr/>
        </p:nvSpPr>
        <p:spPr>
          <a:xfrm>
            <a:off x="474208" y="484632"/>
            <a:ext cx="6594522"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3" name="Google Shape;573;p42" descr="pic chart"/>
          <p:cNvPicPr preferRelativeResize="0"/>
          <p:nvPr/>
        </p:nvPicPr>
        <p:blipFill rotWithShape="1">
          <a:blip r:embed="rId3">
            <a:alphaModFix/>
          </a:blip>
          <a:srcRect t="-1" b="-2180"/>
          <a:stretch/>
        </p:blipFill>
        <p:spPr>
          <a:xfrm>
            <a:off x="722448" y="514493"/>
            <a:ext cx="6098042" cy="5679464"/>
          </a:xfrm>
          <a:prstGeom prst="rect">
            <a:avLst/>
          </a:prstGeom>
          <a:noFill/>
          <a:ln>
            <a:noFill/>
          </a:ln>
        </p:spPr>
      </p:pic>
      <p:sp>
        <p:nvSpPr>
          <p:cNvPr id="2" name="TextBox 1">
            <a:extLst>
              <a:ext uri="{FF2B5EF4-FFF2-40B4-BE49-F238E27FC236}">
                <a16:creationId xmlns:a16="http://schemas.microsoft.com/office/drawing/2014/main" id="{535B1718-7817-774D-9991-81A39FD5F732}"/>
              </a:ext>
            </a:extLst>
          </p:cNvPr>
          <p:cNvSpPr txBox="1"/>
          <p:nvPr/>
        </p:nvSpPr>
        <p:spPr>
          <a:xfrm>
            <a:off x="4978400" y="6366933"/>
            <a:ext cx="2269067" cy="307777"/>
          </a:xfrm>
          <a:prstGeom prst="rect">
            <a:avLst/>
          </a:prstGeom>
          <a:noFill/>
        </p:spPr>
        <p:txBody>
          <a:bodyPr wrap="square" rtlCol="0">
            <a:spAutoFit/>
          </a:bodyPr>
          <a:lstStyle/>
          <a:p>
            <a:r>
              <a:rPr lang="en-US" dirty="0">
                <a:solidFill>
                  <a:schemeClr val="dk1"/>
                </a:solidFill>
                <a:latin typeface="Calibri"/>
                <a:ea typeface="Calibri"/>
                <a:cs typeface="Calibri"/>
                <a:sym typeface="Calibri"/>
              </a:rPr>
              <a:t>Image from: </a:t>
            </a:r>
            <a:r>
              <a:rPr lang="en-US" dirty="0" err="1">
                <a:solidFill>
                  <a:schemeClr val="dk1"/>
                </a:solidFill>
                <a:latin typeface="Calibri"/>
                <a:ea typeface="Calibri"/>
                <a:cs typeface="Calibri"/>
                <a:sym typeface="Calibri"/>
              </a:rPr>
              <a:t>Ogulei</a:t>
            </a:r>
            <a:r>
              <a:rPr lang="en-US" dirty="0">
                <a:solidFill>
                  <a:schemeClr val="dk1"/>
                </a:solidFill>
                <a:latin typeface="Calibri"/>
                <a:ea typeface="Calibri"/>
                <a:cs typeface="Calibri"/>
                <a:sym typeface="Calibri"/>
              </a:rPr>
              <a:t> (2010)</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8"/>
        <p:cNvGrpSpPr/>
        <p:nvPr/>
      </p:nvGrpSpPr>
      <p:grpSpPr>
        <a:xfrm>
          <a:off x="0" y="0"/>
          <a:ext cx="0" cy="0"/>
          <a:chOff x="0" y="0"/>
          <a:chExt cx="0" cy="0"/>
        </a:xfrm>
      </p:grpSpPr>
      <p:sp>
        <p:nvSpPr>
          <p:cNvPr id="579" name="Google Shape;579;p43"/>
          <p:cNvSpPr/>
          <p:nvPr/>
        </p:nvSpPr>
        <p:spPr>
          <a:xfrm>
            <a:off x="0"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43"/>
          <p:cNvSpPr/>
          <p:nvPr/>
        </p:nvSpPr>
        <p:spPr>
          <a:xfrm>
            <a:off x="474208" y="484632"/>
            <a:ext cx="6594522"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81" name="Google Shape;581;p43"/>
          <p:cNvPicPr preferRelativeResize="0"/>
          <p:nvPr/>
        </p:nvPicPr>
        <p:blipFill rotWithShape="1">
          <a:blip r:embed="rId3">
            <a:alphaModFix/>
          </a:blip>
          <a:srcRect/>
          <a:stretch/>
        </p:blipFill>
        <p:spPr>
          <a:xfrm>
            <a:off x="474208" y="952595"/>
            <a:ext cx="6604482" cy="4803260"/>
          </a:xfrm>
          <a:prstGeom prst="rect">
            <a:avLst/>
          </a:prstGeom>
          <a:noFill/>
          <a:ln>
            <a:noFill/>
          </a:ln>
        </p:spPr>
      </p:pic>
      <p:sp>
        <p:nvSpPr>
          <p:cNvPr id="582" name="Google Shape;582;p43"/>
          <p:cNvSpPr txBox="1">
            <a:spLocks noGrp="1"/>
          </p:cNvSpPr>
          <p:nvPr>
            <p:ph type="body" idx="1"/>
          </p:nvPr>
        </p:nvSpPr>
        <p:spPr>
          <a:xfrm>
            <a:off x="7705298" y="446532"/>
            <a:ext cx="4344262" cy="59784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None/>
            </a:pPr>
            <a:r>
              <a:rPr lang="en-US" sz="2700" dirty="0"/>
              <a:t>Recommendations for Tacoma and Pierce County:</a:t>
            </a:r>
            <a:endParaRPr dirty="0"/>
          </a:p>
          <a:p>
            <a:r>
              <a:rPr lang="en-US" sz="2600" dirty="0"/>
              <a:t>Enhanced enforcement of burn bans (with exceptions for people with no other form of heat)</a:t>
            </a:r>
          </a:p>
          <a:p>
            <a:r>
              <a:rPr lang="en-US" sz="2600" dirty="0"/>
              <a:t>Ban uncertified wood stoves in the non-attainment area</a:t>
            </a:r>
          </a:p>
          <a:p>
            <a:r>
              <a:rPr lang="en-US" sz="2600" dirty="0"/>
              <a:t>Expanded wood stove change-out program to incentivize replacement of old wood stoves with a cleaner heating device (for free if needed, or at a discount)</a:t>
            </a:r>
          </a:p>
          <a:p>
            <a:pPr marL="228600" lvl="0" indent="-57150" algn="l" rtl="0">
              <a:lnSpc>
                <a:spcPct val="90000"/>
              </a:lnSpc>
              <a:spcBef>
                <a:spcPts val="1000"/>
              </a:spcBef>
              <a:spcAft>
                <a:spcPts val="0"/>
              </a:spcAft>
              <a:buClr>
                <a:schemeClr val="dk1"/>
              </a:buClr>
              <a:buSzPts val="2700"/>
              <a:buNone/>
            </a:pPr>
            <a:endParaRPr sz="27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7"/>
        <p:cNvGrpSpPr/>
        <p:nvPr/>
      </p:nvGrpSpPr>
      <p:grpSpPr>
        <a:xfrm>
          <a:off x="0" y="0"/>
          <a:ext cx="0" cy="0"/>
          <a:chOff x="0" y="0"/>
          <a:chExt cx="0" cy="0"/>
        </a:xfrm>
      </p:grpSpPr>
      <p:sp>
        <p:nvSpPr>
          <p:cNvPr id="588" name="Google Shape;588;p44"/>
          <p:cNvSpPr/>
          <p:nvPr/>
        </p:nvSpPr>
        <p:spPr>
          <a:xfrm>
            <a:off x="0" y="0"/>
            <a:ext cx="497259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9" name="Google Shape;589;p44"/>
          <p:cNvSpPr txBox="1">
            <a:spLocks noGrp="1"/>
          </p:cNvSpPr>
          <p:nvPr>
            <p:ph type="title"/>
          </p:nvPr>
        </p:nvSpPr>
        <p:spPr>
          <a:xfrm>
            <a:off x="638557" y="2508506"/>
            <a:ext cx="3377183" cy="18409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Purple Air data</a:t>
            </a:r>
            <a:endParaRPr sz="4000" b="1">
              <a:solidFill>
                <a:schemeClr val="lt1"/>
              </a:solidFill>
            </a:endParaRPr>
          </a:p>
        </p:txBody>
      </p:sp>
      <p:pic>
        <p:nvPicPr>
          <p:cNvPr id="590" name="Google Shape;590;p44" descr="A view of a mountain&#10;&#10;Description automatically generated"/>
          <p:cNvPicPr preferRelativeResize="0"/>
          <p:nvPr/>
        </p:nvPicPr>
        <p:blipFill rotWithShape="1">
          <a:blip r:embed="rId3">
            <a:alphaModFix/>
          </a:blip>
          <a:srcRect/>
          <a:stretch/>
        </p:blipFill>
        <p:spPr>
          <a:xfrm>
            <a:off x="4654297" y="10"/>
            <a:ext cx="7537704" cy="685799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5"/>
          <p:cNvSpPr/>
          <p:nvPr/>
        </p:nvSpPr>
        <p:spPr>
          <a:xfrm>
            <a:off x="0" y="2048256"/>
            <a:ext cx="12192000" cy="4809744"/>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7" name="Google Shape;597;p45"/>
          <p:cNvPicPr preferRelativeResize="0"/>
          <p:nvPr/>
        </p:nvPicPr>
        <p:blipFill rotWithShape="1">
          <a:blip r:embed="rId3">
            <a:alphaModFix/>
          </a:blip>
          <a:srcRect/>
          <a:stretch/>
        </p:blipFill>
        <p:spPr>
          <a:xfrm rot="5400000">
            <a:off x="-45834" y="2786665"/>
            <a:ext cx="4268492" cy="3201369"/>
          </a:xfrm>
          <a:prstGeom prst="rect">
            <a:avLst/>
          </a:prstGeom>
          <a:noFill/>
          <a:ln>
            <a:noFill/>
          </a:ln>
        </p:spPr>
      </p:pic>
      <p:sp>
        <p:nvSpPr>
          <p:cNvPr id="598" name="Google Shape;598;p45"/>
          <p:cNvSpPr txBox="1"/>
          <p:nvPr/>
        </p:nvSpPr>
        <p:spPr>
          <a:xfrm>
            <a:off x="4872482" y="3271746"/>
            <a:ext cx="2378664"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Calibri"/>
                <a:ea typeface="Calibri"/>
                <a:cs typeface="Calibri"/>
                <a:sym typeface="Calibri"/>
              </a:rPr>
              <a:t>One Plantower</a:t>
            </a:r>
            <a:endParaRPr sz="2700">
              <a:solidFill>
                <a:schemeClr val="dk1"/>
              </a:solidFill>
              <a:latin typeface="Calibri"/>
              <a:ea typeface="Calibri"/>
              <a:cs typeface="Calibri"/>
              <a:sym typeface="Calibri"/>
            </a:endParaRPr>
          </a:p>
        </p:txBody>
      </p:sp>
      <p:sp>
        <p:nvSpPr>
          <p:cNvPr id="599" name="Google Shape;599;p45"/>
          <p:cNvSpPr txBox="1"/>
          <p:nvPr/>
        </p:nvSpPr>
        <p:spPr>
          <a:xfrm>
            <a:off x="4872482" y="4073235"/>
            <a:ext cx="2916307"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Calibri"/>
                <a:ea typeface="Calibri"/>
                <a:cs typeface="Calibri"/>
                <a:sym typeface="Calibri"/>
              </a:rPr>
              <a:t>Another Plantower</a:t>
            </a:r>
            <a:endParaRPr sz="2700">
              <a:solidFill>
                <a:schemeClr val="dk1"/>
              </a:solidFill>
              <a:latin typeface="Calibri"/>
              <a:ea typeface="Calibri"/>
              <a:cs typeface="Calibri"/>
              <a:sym typeface="Calibri"/>
            </a:endParaRPr>
          </a:p>
        </p:txBody>
      </p:sp>
      <p:sp>
        <p:nvSpPr>
          <p:cNvPr id="600" name="Google Shape;600;p45"/>
          <p:cNvSpPr txBox="1"/>
          <p:nvPr/>
        </p:nvSpPr>
        <p:spPr>
          <a:xfrm>
            <a:off x="4872482" y="4909918"/>
            <a:ext cx="3200400" cy="13388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Calibri"/>
                <a:ea typeface="Calibri"/>
                <a:cs typeface="Calibri"/>
                <a:sym typeface="Calibri"/>
              </a:rPr>
              <a:t>Inside: chip board, temperature sensor, humidity sensor</a:t>
            </a:r>
            <a:endParaRPr/>
          </a:p>
        </p:txBody>
      </p:sp>
      <p:cxnSp>
        <p:nvCxnSpPr>
          <p:cNvPr id="601" name="Google Shape;601;p45"/>
          <p:cNvCxnSpPr>
            <a:stCxn id="598" idx="1"/>
          </p:cNvCxnSpPr>
          <p:nvPr/>
        </p:nvCxnSpPr>
        <p:spPr>
          <a:xfrm flipH="1">
            <a:off x="2616182" y="3525662"/>
            <a:ext cx="2256300" cy="438600"/>
          </a:xfrm>
          <a:prstGeom prst="straightConnector1">
            <a:avLst/>
          </a:prstGeom>
          <a:noFill/>
          <a:ln w="38100" cap="flat" cmpd="sng">
            <a:solidFill>
              <a:srgbClr val="00B050"/>
            </a:solidFill>
            <a:prstDash val="solid"/>
            <a:miter lim="800000"/>
            <a:headEnd type="none" w="sm" len="sm"/>
            <a:tailEnd type="triangle" w="med" len="med"/>
          </a:ln>
        </p:spPr>
      </p:cxnSp>
      <p:cxnSp>
        <p:nvCxnSpPr>
          <p:cNvPr id="602" name="Google Shape;602;p45"/>
          <p:cNvCxnSpPr>
            <a:stCxn id="599" idx="1"/>
          </p:cNvCxnSpPr>
          <p:nvPr/>
        </p:nvCxnSpPr>
        <p:spPr>
          <a:xfrm flipH="1">
            <a:off x="2616182" y="4327151"/>
            <a:ext cx="2256300" cy="363000"/>
          </a:xfrm>
          <a:prstGeom prst="straightConnector1">
            <a:avLst/>
          </a:prstGeom>
          <a:noFill/>
          <a:ln w="38100" cap="flat" cmpd="sng">
            <a:solidFill>
              <a:srgbClr val="00B050"/>
            </a:solidFill>
            <a:prstDash val="solid"/>
            <a:miter lim="800000"/>
            <a:headEnd type="none" w="sm" len="sm"/>
            <a:tailEnd type="triangle" w="med" len="med"/>
          </a:ln>
        </p:spPr>
      </p:cxnSp>
      <p:cxnSp>
        <p:nvCxnSpPr>
          <p:cNvPr id="603" name="Google Shape;603;p45"/>
          <p:cNvCxnSpPr>
            <a:stCxn id="600" idx="1"/>
          </p:cNvCxnSpPr>
          <p:nvPr/>
        </p:nvCxnSpPr>
        <p:spPr>
          <a:xfrm rot="10800000">
            <a:off x="2401682" y="5186032"/>
            <a:ext cx="2470800" cy="393300"/>
          </a:xfrm>
          <a:prstGeom prst="straightConnector1">
            <a:avLst/>
          </a:prstGeom>
          <a:noFill/>
          <a:ln w="38100" cap="flat" cmpd="sng">
            <a:solidFill>
              <a:srgbClr val="00B050"/>
            </a:solidFill>
            <a:prstDash val="solid"/>
            <a:miter lim="800000"/>
            <a:headEnd type="none" w="sm" len="sm"/>
            <a:tailEnd type="triangle" w="med" len="med"/>
          </a:ln>
        </p:spPr>
      </p:cxnSp>
      <p:pic>
        <p:nvPicPr>
          <p:cNvPr id="604" name="Google Shape;604;p45"/>
          <p:cNvPicPr preferRelativeResize="0"/>
          <p:nvPr/>
        </p:nvPicPr>
        <p:blipFill rotWithShape="1">
          <a:blip r:embed="rId4">
            <a:alphaModFix/>
          </a:blip>
          <a:srcRect/>
          <a:stretch/>
        </p:blipFill>
        <p:spPr>
          <a:xfrm rot="5400000">
            <a:off x="7923067" y="2787796"/>
            <a:ext cx="4267200" cy="3200400"/>
          </a:xfrm>
          <a:prstGeom prst="rect">
            <a:avLst/>
          </a:prstGeom>
          <a:noFill/>
          <a:ln>
            <a:noFill/>
          </a:ln>
        </p:spPr>
      </p:pic>
      <p:sp>
        <p:nvSpPr>
          <p:cNvPr id="605" name="Google Shape;605;p45"/>
          <p:cNvSpPr txBox="1"/>
          <p:nvPr/>
        </p:nvSpPr>
        <p:spPr>
          <a:xfrm>
            <a:off x="4872482" y="2470257"/>
            <a:ext cx="2211069"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Calibri"/>
                <a:ea typeface="Calibri"/>
                <a:cs typeface="Calibri"/>
                <a:sym typeface="Calibri"/>
              </a:rPr>
              <a:t>Micro SD card</a:t>
            </a:r>
            <a:endParaRPr/>
          </a:p>
        </p:txBody>
      </p:sp>
      <p:cxnSp>
        <p:nvCxnSpPr>
          <p:cNvPr id="606" name="Google Shape;606;p45"/>
          <p:cNvCxnSpPr/>
          <p:nvPr/>
        </p:nvCxnSpPr>
        <p:spPr>
          <a:xfrm flipH="1">
            <a:off x="2401824" y="2717881"/>
            <a:ext cx="2470659" cy="807780"/>
          </a:xfrm>
          <a:prstGeom prst="straightConnector1">
            <a:avLst/>
          </a:prstGeom>
          <a:noFill/>
          <a:ln w="38100" cap="flat" cmpd="sng">
            <a:solidFill>
              <a:srgbClr val="00B050"/>
            </a:solidFill>
            <a:prstDash val="solid"/>
            <a:miter lim="800000"/>
            <a:headEnd type="none" w="sm" len="sm"/>
            <a:tailEnd type="triangle" w="med" len="med"/>
          </a:ln>
        </p:spPr>
      </p:cxnSp>
      <p:cxnSp>
        <p:nvCxnSpPr>
          <p:cNvPr id="607" name="Google Shape;607;p45"/>
          <p:cNvCxnSpPr>
            <a:stCxn id="605" idx="3"/>
          </p:cNvCxnSpPr>
          <p:nvPr/>
        </p:nvCxnSpPr>
        <p:spPr>
          <a:xfrm>
            <a:off x="7083551" y="2724173"/>
            <a:ext cx="2535900" cy="253500"/>
          </a:xfrm>
          <a:prstGeom prst="straightConnector1">
            <a:avLst/>
          </a:prstGeom>
          <a:noFill/>
          <a:ln w="38100" cap="flat" cmpd="sng">
            <a:solidFill>
              <a:srgbClr val="00B050"/>
            </a:solidFill>
            <a:prstDash val="solid"/>
            <a:miter lim="800000"/>
            <a:headEnd type="none" w="sm" len="sm"/>
            <a:tailEnd type="triangle" w="med" len="med"/>
          </a:ln>
        </p:spPr>
      </p:cxnSp>
      <p:sp>
        <p:nvSpPr>
          <p:cNvPr id="608" name="Google Shape;608;p45"/>
          <p:cNvSpPr txBox="1"/>
          <p:nvPr/>
        </p:nvSpPr>
        <p:spPr>
          <a:xfrm>
            <a:off x="54864" y="246023"/>
            <a:ext cx="12082272" cy="15081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a:solidFill>
                  <a:schemeClr val="dk1"/>
                </a:solidFill>
                <a:latin typeface="Calibri"/>
                <a:ea typeface="Calibri"/>
                <a:cs typeface="Calibri"/>
                <a:sym typeface="Calibri"/>
              </a:rPr>
              <a:t>Each Purple Air monitor contains two sensors. These sensors are called Plantowers. The Plantowers measure the number of particles in the air that pass through the sensors, using light scattering. It’s hard to see, but also inside the Purple Air monitor is a chip board, the micro SD card, a temperature sensor, and a humidity sensor.</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6"/>
          <p:cNvSpPr/>
          <p:nvPr/>
        </p:nvSpPr>
        <p:spPr>
          <a:xfrm>
            <a:off x="1727609" y="3556790"/>
            <a:ext cx="171450" cy="171450"/>
          </a:xfrm>
          <a:prstGeom prst="ellipse">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15" name="Google Shape;615;p46"/>
          <p:cNvSpPr/>
          <p:nvPr/>
        </p:nvSpPr>
        <p:spPr>
          <a:xfrm>
            <a:off x="2639615" y="3493910"/>
            <a:ext cx="342900" cy="3429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16" name="Google Shape;616;p46"/>
          <p:cNvSpPr/>
          <p:nvPr/>
        </p:nvSpPr>
        <p:spPr>
          <a:xfrm>
            <a:off x="5810642" y="3378113"/>
            <a:ext cx="3429000" cy="34290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chemeClr val="lt1"/>
                </a:solidFill>
                <a:latin typeface="Calibri"/>
                <a:ea typeface="Calibri"/>
                <a:cs typeface="Calibri"/>
                <a:sym typeface="Calibri"/>
              </a:rPr>
              <a:t>10 µm</a:t>
            </a:r>
            <a:endParaRPr/>
          </a:p>
        </p:txBody>
      </p:sp>
      <p:sp>
        <p:nvSpPr>
          <p:cNvPr id="617" name="Google Shape;617;p46"/>
          <p:cNvSpPr/>
          <p:nvPr/>
        </p:nvSpPr>
        <p:spPr>
          <a:xfrm>
            <a:off x="3270672" y="3211028"/>
            <a:ext cx="857250" cy="85725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chemeClr val="lt1"/>
                </a:solidFill>
                <a:latin typeface="Calibri"/>
                <a:ea typeface="Calibri"/>
                <a:cs typeface="Calibri"/>
                <a:sym typeface="Calibri"/>
              </a:rPr>
              <a:t>2.5 µm</a:t>
            </a:r>
            <a:endParaRPr/>
          </a:p>
        </p:txBody>
      </p:sp>
      <p:sp>
        <p:nvSpPr>
          <p:cNvPr id="618" name="Google Shape;618;p46"/>
          <p:cNvSpPr txBox="1"/>
          <p:nvPr/>
        </p:nvSpPr>
        <p:spPr>
          <a:xfrm>
            <a:off x="2576431" y="3836811"/>
            <a:ext cx="52718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1 µm</a:t>
            </a:r>
            <a:endParaRPr/>
          </a:p>
        </p:txBody>
      </p:sp>
      <p:sp>
        <p:nvSpPr>
          <p:cNvPr id="619" name="Google Shape;619;p46"/>
          <p:cNvSpPr txBox="1"/>
          <p:nvPr/>
        </p:nvSpPr>
        <p:spPr>
          <a:xfrm>
            <a:off x="1567684" y="3796661"/>
            <a:ext cx="735557"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&gt;0.3 µm</a:t>
            </a:r>
            <a:endParaRPr/>
          </a:p>
        </p:txBody>
      </p:sp>
      <p:sp>
        <p:nvSpPr>
          <p:cNvPr id="620" name="Google Shape;620;p46"/>
          <p:cNvSpPr/>
          <p:nvPr/>
        </p:nvSpPr>
        <p:spPr>
          <a:xfrm>
            <a:off x="2982515" y="4153960"/>
            <a:ext cx="514350" cy="51435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21" name="Google Shape;621;p46"/>
          <p:cNvSpPr/>
          <p:nvPr/>
        </p:nvSpPr>
        <p:spPr>
          <a:xfrm>
            <a:off x="3818450" y="3975310"/>
            <a:ext cx="1714500" cy="1714500"/>
          </a:xfrm>
          <a:prstGeom prst="ellipse">
            <a:avLst/>
          </a:prstGeom>
          <a:solidFill>
            <a:srgbClr val="00B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22" name="Google Shape;622;p46"/>
          <p:cNvSpPr/>
          <p:nvPr/>
        </p:nvSpPr>
        <p:spPr>
          <a:xfrm>
            <a:off x="2135442" y="3136322"/>
            <a:ext cx="308610" cy="30861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23" name="Google Shape;623;p46"/>
          <p:cNvSpPr/>
          <p:nvPr/>
        </p:nvSpPr>
        <p:spPr>
          <a:xfrm>
            <a:off x="2107467" y="4646375"/>
            <a:ext cx="240030" cy="24003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24" name="Google Shape;624;p46"/>
          <p:cNvSpPr/>
          <p:nvPr/>
        </p:nvSpPr>
        <p:spPr>
          <a:xfrm>
            <a:off x="2160089" y="4178962"/>
            <a:ext cx="235135" cy="24899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25" name="Google Shape;625;p46"/>
          <p:cNvSpPr/>
          <p:nvPr/>
        </p:nvSpPr>
        <p:spPr>
          <a:xfrm>
            <a:off x="3033822" y="4854804"/>
            <a:ext cx="582930" cy="58293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26" name="Google Shape;626;p46"/>
          <p:cNvSpPr/>
          <p:nvPr/>
        </p:nvSpPr>
        <p:spPr>
          <a:xfrm>
            <a:off x="9044002" y="5066905"/>
            <a:ext cx="3257550" cy="3600450"/>
          </a:xfrm>
          <a:prstGeom prst="pie">
            <a:avLst>
              <a:gd name="adj1" fmla="val 10800000"/>
              <a:gd name="adj2" fmla="val 1620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627" name="Google Shape;627;p46"/>
          <p:cNvSpPr txBox="1"/>
          <p:nvPr/>
        </p:nvSpPr>
        <p:spPr>
          <a:xfrm>
            <a:off x="9671573" y="6090427"/>
            <a:ext cx="735557"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&gt;10 µm</a:t>
            </a:r>
            <a:endParaRPr/>
          </a:p>
        </p:txBody>
      </p:sp>
      <p:sp>
        <p:nvSpPr>
          <p:cNvPr id="628" name="Google Shape;628;p46"/>
          <p:cNvSpPr/>
          <p:nvPr/>
        </p:nvSpPr>
        <p:spPr>
          <a:xfrm rot="5400000" flipH="1">
            <a:off x="6050525" y="-3257125"/>
            <a:ext cx="172907" cy="9018920"/>
          </a:xfrm>
          <a:prstGeom prst="rightBracket">
            <a:avLst>
              <a:gd name="adj" fmla="val 8333"/>
            </a:avLst>
          </a:prstGeom>
          <a:noFill/>
          <a:ln w="38100" cap="flat" cmpd="sng">
            <a:solidFill>
              <a:srgbClr val="0E4D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629" name="Google Shape;629;p46"/>
          <p:cNvSpPr txBox="1"/>
          <p:nvPr/>
        </p:nvSpPr>
        <p:spPr>
          <a:xfrm>
            <a:off x="5199518" y="866471"/>
            <a:ext cx="176583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0E4D3B"/>
                </a:solidFill>
                <a:latin typeface="Calibri"/>
                <a:ea typeface="Calibri"/>
                <a:cs typeface="Calibri"/>
                <a:sym typeface="Calibri"/>
              </a:rPr>
              <a:t>Bin #1: &gt;0.3 µm</a:t>
            </a:r>
            <a:endParaRPr/>
          </a:p>
          <a:p>
            <a:pPr marL="0" marR="0" lvl="0" indent="0" algn="l" rtl="0">
              <a:spcBef>
                <a:spcPts val="0"/>
              </a:spcBef>
              <a:spcAft>
                <a:spcPts val="0"/>
              </a:spcAft>
              <a:buNone/>
            </a:pPr>
            <a:endParaRPr sz="1500">
              <a:solidFill>
                <a:srgbClr val="0E4D3B"/>
              </a:solidFill>
              <a:latin typeface="Calibri"/>
              <a:ea typeface="Calibri"/>
              <a:cs typeface="Calibri"/>
              <a:sym typeface="Calibri"/>
            </a:endParaRPr>
          </a:p>
        </p:txBody>
      </p:sp>
      <p:sp>
        <p:nvSpPr>
          <p:cNvPr id="630" name="Google Shape;630;p46"/>
          <p:cNvSpPr/>
          <p:nvPr/>
        </p:nvSpPr>
        <p:spPr>
          <a:xfrm rot="5400000" flipH="1">
            <a:off x="6509396" y="-2285592"/>
            <a:ext cx="150399" cy="8092440"/>
          </a:xfrm>
          <a:prstGeom prst="rightBracket">
            <a:avLst>
              <a:gd name="adj" fmla="val 8333"/>
            </a:avLst>
          </a:prstGeom>
          <a:noFill/>
          <a:ln w="38100" cap="flat" cmpd="sng">
            <a:solidFill>
              <a:srgbClr val="58E0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631" name="Google Shape;631;p46"/>
          <p:cNvSpPr txBox="1"/>
          <p:nvPr/>
        </p:nvSpPr>
        <p:spPr>
          <a:xfrm>
            <a:off x="5659935" y="1392692"/>
            <a:ext cx="153981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58E0BA"/>
                </a:solidFill>
                <a:latin typeface="Calibri"/>
                <a:ea typeface="Calibri"/>
                <a:cs typeface="Calibri"/>
                <a:sym typeface="Calibri"/>
              </a:rPr>
              <a:t>Bin #2: &gt;0.5 µm</a:t>
            </a:r>
            <a:endParaRPr/>
          </a:p>
          <a:p>
            <a:pPr marL="0" marR="0" lvl="0" indent="0" algn="l" rtl="0">
              <a:spcBef>
                <a:spcPts val="0"/>
              </a:spcBef>
              <a:spcAft>
                <a:spcPts val="0"/>
              </a:spcAft>
              <a:buNone/>
            </a:pPr>
            <a:endParaRPr sz="1500">
              <a:solidFill>
                <a:srgbClr val="58E0BA"/>
              </a:solidFill>
              <a:latin typeface="Calibri"/>
              <a:ea typeface="Calibri"/>
              <a:cs typeface="Calibri"/>
              <a:sym typeface="Calibri"/>
            </a:endParaRPr>
          </a:p>
        </p:txBody>
      </p:sp>
      <p:sp>
        <p:nvSpPr>
          <p:cNvPr id="632" name="Google Shape;632;p46"/>
          <p:cNvSpPr/>
          <p:nvPr/>
        </p:nvSpPr>
        <p:spPr>
          <a:xfrm rot="5400000" flipH="1">
            <a:off x="6784887" y="-1530673"/>
            <a:ext cx="181260" cy="7543800"/>
          </a:xfrm>
          <a:prstGeom prst="rightBracket">
            <a:avLst>
              <a:gd name="adj" fmla="val 8333"/>
            </a:avLst>
          </a:prstGeom>
          <a:noFill/>
          <a:ln w="38100" cap="flat" cmpd="sng">
            <a:solidFill>
              <a:srgbClr val="0E4D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633" name="Google Shape;633;p46"/>
          <p:cNvSpPr txBox="1"/>
          <p:nvPr/>
        </p:nvSpPr>
        <p:spPr>
          <a:xfrm>
            <a:off x="6294715" y="1854955"/>
            <a:ext cx="139748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0E4D3B"/>
                </a:solidFill>
                <a:latin typeface="Calibri"/>
                <a:ea typeface="Calibri"/>
                <a:cs typeface="Calibri"/>
                <a:sym typeface="Calibri"/>
              </a:rPr>
              <a:t>Bin #3: &gt;1 µm</a:t>
            </a:r>
            <a:endParaRPr/>
          </a:p>
          <a:p>
            <a:pPr marL="0" marR="0" lvl="0" indent="0" algn="l" rtl="0">
              <a:spcBef>
                <a:spcPts val="0"/>
              </a:spcBef>
              <a:spcAft>
                <a:spcPts val="0"/>
              </a:spcAft>
              <a:buNone/>
            </a:pPr>
            <a:endParaRPr sz="1500">
              <a:solidFill>
                <a:srgbClr val="0E4D3B"/>
              </a:solidFill>
              <a:latin typeface="Calibri"/>
              <a:ea typeface="Calibri"/>
              <a:cs typeface="Calibri"/>
              <a:sym typeface="Calibri"/>
            </a:endParaRPr>
          </a:p>
        </p:txBody>
      </p:sp>
      <p:sp>
        <p:nvSpPr>
          <p:cNvPr id="634" name="Google Shape;634;p46"/>
          <p:cNvSpPr/>
          <p:nvPr/>
        </p:nvSpPr>
        <p:spPr>
          <a:xfrm rot="5400000" flipH="1">
            <a:off x="7276568" y="-568262"/>
            <a:ext cx="217811" cy="6515100"/>
          </a:xfrm>
          <a:prstGeom prst="rightBracket">
            <a:avLst>
              <a:gd name="adj" fmla="val 8333"/>
            </a:avLst>
          </a:prstGeom>
          <a:noFill/>
          <a:ln w="38100" cap="flat" cmpd="sng">
            <a:solidFill>
              <a:srgbClr val="58E0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635" name="Google Shape;635;p46"/>
          <p:cNvSpPr txBox="1"/>
          <p:nvPr/>
        </p:nvSpPr>
        <p:spPr>
          <a:xfrm>
            <a:off x="6875517" y="2301126"/>
            <a:ext cx="171984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58E0BA"/>
                </a:solidFill>
                <a:latin typeface="Calibri"/>
                <a:ea typeface="Calibri"/>
                <a:cs typeface="Calibri"/>
                <a:sym typeface="Calibri"/>
              </a:rPr>
              <a:t>Bin #4: &gt;2.5 µm</a:t>
            </a:r>
            <a:endParaRPr/>
          </a:p>
          <a:p>
            <a:pPr marL="0" marR="0" lvl="0" indent="0" algn="l" rtl="0">
              <a:spcBef>
                <a:spcPts val="0"/>
              </a:spcBef>
              <a:spcAft>
                <a:spcPts val="0"/>
              </a:spcAft>
              <a:buNone/>
            </a:pPr>
            <a:endParaRPr sz="1500">
              <a:solidFill>
                <a:srgbClr val="58E0BA"/>
              </a:solidFill>
              <a:latin typeface="Calibri"/>
              <a:ea typeface="Calibri"/>
              <a:cs typeface="Calibri"/>
              <a:sym typeface="Calibri"/>
            </a:endParaRPr>
          </a:p>
        </p:txBody>
      </p:sp>
      <p:sp>
        <p:nvSpPr>
          <p:cNvPr id="636" name="Google Shape;636;p46"/>
          <p:cNvSpPr/>
          <p:nvPr/>
        </p:nvSpPr>
        <p:spPr>
          <a:xfrm rot="5400000" flipH="1">
            <a:off x="9710958" y="3006637"/>
            <a:ext cx="217811" cy="1681487"/>
          </a:xfrm>
          <a:prstGeom prst="rightBracket">
            <a:avLst>
              <a:gd name="adj" fmla="val 8333"/>
            </a:avLst>
          </a:prstGeom>
          <a:noFill/>
          <a:ln w="38100" cap="flat" cmpd="sng">
            <a:solidFill>
              <a:srgbClr val="58E0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637" name="Google Shape;637;p46"/>
          <p:cNvSpPr txBox="1"/>
          <p:nvPr/>
        </p:nvSpPr>
        <p:spPr>
          <a:xfrm>
            <a:off x="9161765" y="3426513"/>
            <a:ext cx="13716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58E0BA"/>
                </a:solidFill>
                <a:latin typeface="Calibri"/>
                <a:ea typeface="Calibri"/>
                <a:cs typeface="Calibri"/>
                <a:sym typeface="Calibri"/>
              </a:rPr>
              <a:t>Bin #6: &gt;10 µm</a:t>
            </a:r>
            <a:endParaRPr/>
          </a:p>
          <a:p>
            <a:pPr marL="0" marR="0" lvl="0" indent="0" algn="l" rtl="0">
              <a:spcBef>
                <a:spcPts val="0"/>
              </a:spcBef>
              <a:spcAft>
                <a:spcPts val="0"/>
              </a:spcAft>
              <a:buNone/>
            </a:pPr>
            <a:endParaRPr sz="1500">
              <a:solidFill>
                <a:srgbClr val="58E0BA"/>
              </a:solidFill>
              <a:latin typeface="Calibri"/>
              <a:ea typeface="Calibri"/>
              <a:cs typeface="Calibri"/>
              <a:sym typeface="Calibri"/>
            </a:endParaRPr>
          </a:p>
        </p:txBody>
      </p:sp>
      <p:sp>
        <p:nvSpPr>
          <p:cNvPr id="638" name="Google Shape;638;p46"/>
          <p:cNvSpPr/>
          <p:nvPr/>
        </p:nvSpPr>
        <p:spPr>
          <a:xfrm rot="5400000" flipH="1">
            <a:off x="7942700" y="604578"/>
            <a:ext cx="205740" cy="5212080"/>
          </a:xfrm>
          <a:prstGeom prst="rightBracket">
            <a:avLst>
              <a:gd name="adj" fmla="val 8333"/>
            </a:avLst>
          </a:prstGeom>
          <a:noFill/>
          <a:ln w="38100" cap="flat" cmpd="sng">
            <a:solidFill>
              <a:srgbClr val="0E4D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639" name="Google Shape;639;p46"/>
          <p:cNvSpPr txBox="1"/>
          <p:nvPr/>
        </p:nvSpPr>
        <p:spPr>
          <a:xfrm>
            <a:off x="7838536" y="2826064"/>
            <a:ext cx="13716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0E4D3B"/>
                </a:solidFill>
                <a:latin typeface="Calibri"/>
                <a:ea typeface="Calibri"/>
                <a:cs typeface="Calibri"/>
                <a:sym typeface="Calibri"/>
              </a:rPr>
              <a:t>Bin #5: &gt;5 µm</a:t>
            </a:r>
            <a:endParaRPr/>
          </a:p>
          <a:p>
            <a:pPr marL="0" marR="0" lvl="0" indent="0" algn="l" rtl="0">
              <a:spcBef>
                <a:spcPts val="0"/>
              </a:spcBef>
              <a:spcAft>
                <a:spcPts val="0"/>
              </a:spcAft>
              <a:buNone/>
            </a:pPr>
            <a:endParaRPr sz="1500">
              <a:solidFill>
                <a:srgbClr val="58E0BA"/>
              </a:solidFill>
              <a:latin typeface="Calibri"/>
              <a:ea typeface="Calibri"/>
              <a:cs typeface="Calibri"/>
              <a:sym typeface="Calibri"/>
            </a:endParaRPr>
          </a:p>
        </p:txBody>
      </p:sp>
      <p:sp>
        <p:nvSpPr>
          <p:cNvPr id="640" name="Google Shape;640;p46"/>
          <p:cNvSpPr txBox="1"/>
          <p:nvPr/>
        </p:nvSpPr>
        <p:spPr>
          <a:xfrm>
            <a:off x="4303671" y="4716305"/>
            <a:ext cx="52718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5 µm</a:t>
            </a:r>
            <a:endParaRPr/>
          </a:p>
        </p:txBody>
      </p:sp>
      <p:sp>
        <p:nvSpPr>
          <p:cNvPr id="641" name="Google Shape;641;p46"/>
          <p:cNvSpPr txBox="1"/>
          <p:nvPr/>
        </p:nvSpPr>
        <p:spPr>
          <a:xfrm>
            <a:off x="1983733" y="3412087"/>
            <a:ext cx="64397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0.5 µm</a:t>
            </a:r>
            <a:endParaRPr/>
          </a:p>
        </p:txBody>
      </p:sp>
      <p:sp>
        <p:nvSpPr>
          <p:cNvPr id="642" name="Google Shape;642;p46"/>
          <p:cNvSpPr/>
          <p:nvPr/>
        </p:nvSpPr>
        <p:spPr>
          <a:xfrm>
            <a:off x="5328072" y="4760050"/>
            <a:ext cx="2057400" cy="205740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43" name="Google Shape;643;p46"/>
          <p:cNvSpPr txBox="1"/>
          <p:nvPr/>
        </p:nvSpPr>
        <p:spPr>
          <a:xfrm>
            <a:off x="1530968" y="17608"/>
            <a:ext cx="91440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The monitor detects the number of particles per 0.1 liter of air that fall into different size ranges, or </a:t>
            </a:r>
            <a:r>
              <a:rPr lang="en-US" sz="2400" b="1">
                <a:solidFill>
                  <a:schemeClr val="dk1"/>
                </a:solidFill>
                <a:latin typeface="Calibri"/>
                <a:ea typeface="Calibri"/>
                <a:cs typeface="Calibri"/>
                <a:sym typeface="Calibri"/>
              </a:rPr>
              <a:t>bins</a:t>
            </a:r>
            <a:r>
              <a:rPr lang="en-US" sz="2400">
                <a:solidFill>
                  <a:schemeClr val="dk1"/>
                </a:solidFill>
                <a:latin typeface="Calibri"/>
                <a:ea typeface="Calibri"/>
                <a:cs typeface="Calibri"/>
                <a:sym typeface="Calibri"/>
              </a:rPr>
              <a: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8"/>
        <p:cNvGrpSpPr/>
        <p:nvPr/>
      </p:nvGrpSpPr>
      <p:grpSpPr>
        <a:xfrm>
          <a:off x="0" y="0"/>
          <a:ext cx="0" cy="0"/>
          <a:chOff x="0" y="0"/>
          <a:chExt cx="0" cy="0"/>
        </a:xfrm>
      </p:grpSpPr>
      <p:sp>
        <p:nvSpPr>
          <p:cNvPr id="649" name="Google Shape;649;p47"/>
          <p:cNvSpPr txBox="1">
            <a:spLocks noGrp="1"/>
          </p:cNvSpPr>
          <p:nvPr>
            <p:ph type="title"/>
          </p:nvPr>
        </p:nvSpPr>
        <p:spPr>
          <a:xfrm>
            <a:off x="664584" y="191116"/>
            <a:ext cx="4944152" cy="12308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Particle Mass</a:t>
            </a:r>
            <a:endParaRPr/>
          </a:p>
        </p:txBody>
      </p:sp>
      <p:sp>
        <p:nvSpPr>
          <p:cNvPr id="650" name="Google Shape;650;p47"/>
          <p:cNvSpPr txBox="1">
            <a:spLocks noGrp="1"/>
          </p:cNvSpPr>
          <p:nvPr>
            <p:ph type="body" idx="1"/>
          </p:nvPr>
        </p:nvSpPr>
        <p:spPr>
          <a:xfrm>
            <a:off x="630140" y="1230851"/>
            <a:ext cx="4944151" cy="54360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None/>
            </a:pPr>
            <a:r>
              <a:rPr lang="en-US" sz="2700" dirty="0"/>
              <a:t>Based on the particle count, the Purple Air Monitor calculates an estimate of the </a:t>
            </a:r>
            <a:r>
              <a:rPr lang="en-US" sz="2700" b="1" dirty="0"/>
              <a:t>mass</a:t>
            </a:r>
            <a:r>
              <a:rPr lang="en-US" sz="2700" dirty="0"/>
              <a:t> concentration of particles that have a diameter less than:</a:t>
            </a:r>
            <a:endParaRPr dirty="0"/>
          </a:p>
          <a:p>
            <a:pPr marL="685800" lvl="1" indent="-228600" algn="l" rtl="0">
              <a:lnSpc>
                <a:spcPct val="90000"/>
              </a:lnSpc>
              <a:spcBef>
                <a:spcPts val="600"/>
              </a:spcBef>
              <a:spcAft>
                <a:spcPts val="0"/>
              </a:spcAft>
              <a:buClr>
                <a:schemeClr val="dk1"/>
              </a:buClr>
              <a:buSzPts val="3600"/>
              <a:buChar char="•"/>
            </a:pPr>
            <a:r>
              <a:rPr lang="en-US" sz="3600" dirty="0"/>
              <a:t>1 µm </a:t>
            </a:r>
            <a:r>
              <a:rPr lang="en-US" sz="3600" dirty="0">
                <a:sym typeface="Wingdings" pitchFamily="2" charset="2"/>
              </a:rPr>
              <a:t></a:t>
            </a:r>
            <a:r>
              <a:rPr lang="en-US" sz="3600" dirty="0"/>
              <a:t>PM</a:t>
            </a:r>
            <a:r>
              <a:rPr lang="en-US" sz="3600" baseline="-25000" dirty="0"/>
              <a:t>1</a:t>
            </a:r>
            <a:endParaRPr sz="3600" dirty="0"/>
          </a:p>
          <a:p>
            <a:pPr marL="685800" lvl="1" indent="-228600" algn="l" rtl="0">
              <a:lnSpc>
                <a:spcPct val="90000"/>
              </a:lnSpc>
              <a:spcBef>
                <a:spcPts val="600"/>
              </a:spcBef>
              <a:spcAft>
                <a:spcPts val="0"/>
              </a:spcAft>
              <a:buClr>
                <a:schemeClr val="dk1"/>
              </a:buClr>
              <a:buSzPts val="3600"/>
              <a:buChar char="•"/>
            </a:pPr>
            <a:r>
              <a:rPr lang="en-US" sz="3600" dirty="0"/>
              <a:t>2.5 µm </a:t>
            </a:r>
            <a:r>
              <a:rPr lang="en-US" sz="3600" dirty="0">
                <a:sym typeface="Wingdings" pitchFamily="2" charset="2"/>
              </a:rPr>
              <a:t></a:t>
            </a:r>
            <a:r>
              <a:rPr lang="en-US" sz="3600" dirty="0"/>
              <a:t>PM</a:t>
            </a:r>
            <a:r>
              <a:rPr lang="en-US" sz="3600" baseline="-25000" dirty="0"/>
              <a:t>2.5</a:t>
            </a:r>
            <a:endParaRPr sz="3600" dirty="0"/>
          </a:p>
          <a:p>
            <a:pPr marL="685800" lvl="1" indent="-228600" algn="l" rtl="0">
              <a:lnSpc>
                <a:spcPct val="90000"/>
              </a:lnSpc>
              <a:spcBef>
                <a:spcPts val="600"/>
              </a:spcBef>
              <a:spcAft>
                <a:spcPts val="0"/>
              </a:spcAft>
              <a:buClr>
                <a:schemeClr val="dk1"/>
              </a:buClr>
              <a:buSzPts val="3600"/>
              <a:buChar char="•"/>
            </a:pPr>
            <a:r>
              <a:rPr lang="en-US" sz="3600" dirty="0"/>
              <a:t>10 µm </a:t>
            </a:r>
            <a:r>
              <a:rPr lang="en-US" sz="3600" dirty="0">
                <a:sym typeface="Wingdings" pitchFamily="2" charset="2"/>
              </a:rPr>
              <a:t></a:t>
            </a:r>
            <a:r>
              <a:rPr lang="en-US" sz="3600" dirty="0"/>
              <a:t>PM</a:t>
            </a:r>
            <a:r>
              <a:rPr lang="en-US" sz="3600" baseline="-25000" dirty="0"/>
              <a:t>10</a:t>
            </a:r>
            <a:endParaRPr dirty="0"/>
          </a:p>
          <a:p>
            <a:pPr marL="457200" lvl="1" indent="0" algn="l" rtl="0">
              <a:lnSpc>
                <a:spcPct val="90000"/>
              </a:lnSpc>
              <a:spcBef>
                <a:spcPts val="600"/>
              </a:spcBef>
              <a:spcAft>
                <a:spcPts val="0"/>
              </a:spcAft>
              <a:buClr>
                <a:schemeClr val="dk1"/>
              </a:buClr>
              <a:buSzPts val="2800"/>
              <a:buNone/>
            </a:pPr>
            <a:endParaRPr sz="2800" dirty="0"/>
          </a:p>
          <a:p>
            <a:pPr marL="0" lvl="0" indent="0" algn="l" rtl="0">
              <a:lnSpc>
                <a:spcPct val="90000"/>
              </a:lnSpc>
              <a:spcBef>
                <a:spcPts val="600"/>
              </a:spcBef>
              <a:spcAft>
                <a:spcPts val="0"/>
              </a:spcAft>
              <a:buClr>
                <a:schemeClr val="dk1"/>
              </a:buClr>
              <a:buSzPts val="2700"/>
              <a:buNone/>
            </a:pPr>
            <a:r>
              <a:rPr lang="en-US" sz="2700" dirty="0"/>
              <a:t>The mass concentration units are micrograms/cubic meter.</a:t>
            </a:r>
            <a:endParaRPr dirty="0"/>
          </a:p>
          <a:p>
            <a:pPr marL="0" lvl="0" indent="0" algn="l" rtl="0">
              <a:lnSpc>
                <a:spcPct val="90000"/>
              </a:lnSpc>
              <a:spcBef>
                <a:spcPts val="600"/>
              </a:spcBef>
              <a:spcAft>
                <a:spcPts val="0"/>
              </a:spcAft>
              <a:buClr>
                <a:schemeClr val="dk1"/>
              </a:buClr>
              <a:buSzPts val="2700"/>
              <a:buNone/>
            </a:pPr>
            <a:r>
              <a:rPr lang="en-US" sz="2700" dirty="0"/>
              <a:t>1 cubic meter = 1000 liters</a:t>
            </a:r>
            <a:endParaRPr dirty="0"/>
          </a:p>
        </p:txBody>
      </p:sp>
      <p:sp>
        <p:nvSpPr>
          <p:cNvPr id="651" name="Google Shape;651;p47"/>
          <p:cNvSpPr/>
          <p:nvPr/>
        </p:nvSpPr>
        <p:spPr>
          <a:xfrm>
            <a:off x="6092950" y="0"/>
            <a:ext cx="609905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2" name="Google Shape;652;p47"/>
          <p:cNvSpPr/>
          <p:nvPr/>
        </p:nvSpPr>
        <p:spPr>
          <a:xfrm>
            <a:off x="6577582" y="557784"/>
            <a:ext cx="513020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3" name="Google Shape;653;p47"/>
          <p:cNvSpPr txBox="1"/>
          <p:nvPr/>
        </p:nvSpPr>
        <p:spPr>
          <a:xfrm>
            <a:off x="6806061" y="3370227"/>
            <a:ext cx="2045153" cy="8540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950">
                <a:solidFill>
                  <a:schemeClr val="dk1"/>
                </a:solidFill>
                <a:latin typeface="Calibri"/>
                <a:ea typeface="Calibri"/>
                <a:cs typeface="Calibri"/>
                <a:sym typeface="Calibri"/>
              </a:rPr>
              <a:t>1000 X</a:t>
            </a:r>
            <a:endParaRPr/>
          </a:p>
        </p:txBody>
      </p:sp>
      <p:pic>
        <p:nvPicPr>
          <p:cNvPr id="654" name="Google Shape;654;p47"/>
          <p:cNvPicPr preferRelativeResize="0"/>
          <p:nvPr/>
        </p:nvPicPr>
        <p:blipFill rotWithShape="1">
          <a:blip r:embed="rId3">
            <a:alphaModFix/>
          </a:blip>
          <a:srcRect/>
          <a:stretch/>
        </p:blipFill>
        <p:spPr>
          <a:xfrm>
            <a:off x="8684226" y="607977"/>
            <a:ext cx="2717800" cy="56388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Google Shape;660;p48"/>
          <p:cNvPicPr preferRelativeResize="0"/>
          <p:nvPr/>
        </p:nvPicPr>
        <p:blipFill rotWithShape="1">
          <a:blip r:embed="rId3">
            <a:alphaModFix/>
          </a:blip>
          <a:srcRect/>
          <a:stretch/>
        </p:blipFill>
        <p:spPr>
          <a:xfrm>
            <a:off x="1524000" y="3083875"/>
            <a:ext cx="9144000" cy="1400654"/>
          </a:xfrm>
          <a:prstGeom prst="rect">
            <a:avLst/>
          </a:prstGeom>
          <a:noFill/>
          <a:ln>
            <a:noFill/>
          </a:ln>
        </p:spPr>
      </p:pic>
      <p:pic>
        <p:nvPicPr>
          <p:cNvPr id="661" name="Google Shape;661;p48"/>
          <p:cNvPicPr preferRelativeResize="0"/>
          <p:nvPr/>
        </p:nvPicPr>
        <p:blipFill rotWithShape="1">
          <a:blip r:embed="rId4">
            <a:alphaModFix/>
          </a:blip>
          <a:srcRect/>
          <a:stretch/>
        </p:blipFill>
        <p:spPr>
          <a:xfrm>
            <a:off x="1524000" y="5422898"/>
            <a:ext cx="9144000" cy="1435102"/>
          </a:xfrm>
          <a:prstGeom prst="rect">
            <a:avLst/>
          </a:prstGeom>
          <a:noFill/>
          <a:ln>
            <a:noFill/>
          </a:ln>
        </p:spPr>
      </p:pic>
      <p:pic>
        <p:nvPicPr>
          <p:cNvPr id="662" name="Google Shape;662;p48"/>
          <p:cNvPicPr preferRelativeResize="0"/>
          <p:nvPr/>
        </p:nvPicPr>
        <p:blipFill rotWithShape="1">
          <a:blip r:embed="rId5">
            <a:alphaModFix/>
          </a:blip>
          <a:srcRect/>
          <a:stretch/>
        </p:blipFill>
        <p:spPr>
          <a:xfrm>
            <a:off x="1524000" y="721102"/>
            <a:ext cx="9144000" cy="1361699"/>
          </a:xfrm>
          <a:prstGeom prst="rect">
            <a:avLst/>
          </a:prstGeom>
          <a:noFill/>
          <a:ln>
            <a:noFill/>
          </a:ln>
        </p:spPr>
      </p:pic>
      <p:sp>
        <p:nvSpPr>
          <p:cNvPr id="663" name="Google Shape;663;p48"/>
          <p:cNvSpPr txBox="1"/>
          <p:nvPr/>
        </p:nvSpPr>
        <p:spPr>
          <a:xfrm>
            <a:off x="1365250" y="16254"/>
            <a:ext cx="2571750" cy="584775"/>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Coordinated Universal Time (7 or 8 hours ahead of us)</a:t>
            </a:r>
            <a:endParaRPr/>
          </a:p>
        </p:txBody>
      </p:sp>
      <p:sp>
        <p:nvSpPr>
          <p:cNvPr id="664" name="Google Shape;664;p48"/>
          <p:cNvSpPr txBox="1"/>
          <p:nvPr/>
        </p:nvSpPr>
        <p:spPr>
          <a:xfrm>
            <a:off x="2946400" y="1334709"/>
            <a:ext cx="2235200" cy="461665"/>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Wifi address, version of firmware in use, hardware detected</a:t>
            </a:r>
            <a:endParaRPr/>
          </a:p>
        </p:txBody>
      </p:sp>
      <p:sp>
        <p:nvSpPr>
          <p:cNvPr id="665" name="Google Shape;665;p48"/>
          <p:cNvSpPr txBox="1"/>
          <p:nvPr/>
        </p:nvSpPr>
        <p:spPr>
          <a:xfrm>
            <a:off x="4991100" y="16253"/>
            <a:ext cx="1295400" cy="584775"/>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Temperature (degrees F)</a:t>
            </a:r>
            <a:endParaRPr/>
          </a:p>
        </p:txBody>
      </p:sp>
      <p:sp>
        <p:nvSpPr>
          <p:cNvPr id="666" name="Google Shape;666;p48"/>
          <p:cNvSpPr txBox="1"/>
          <p:nvPr/>
        </p:nvSpPr>
        <p:spPr>
          <a:xfrm>
            <a:off x="6445254" y="16253"/>
            <a:ext cx="1028700" cy="584775"/>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Humidity (%)</a:t>
            </a:r>
            <a:endParaRPr/>
          </a:p>
        </p:txBody>
      </p:sp>
      <p:sp>
        <p:nvSpPr>
          <p:cNvPr id="667" name="Google Shape;667;p48"/>
          <p:cNvSpPr txBox="1"/>
          <p:nvPr/>
        </p:nvSpPr>
        <p:spPr>
          <a:xfrm>
            <a:off x="7073900" y="1242377"/>
            <a:ext cx="1155700" cy="646331"/>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Dewpoint and pressure (other weather info)</a:t>
            </a:r>
            <a:endParaRPr/>
          </a:p>
        </p:txBody>
      </p:sp>
      <p:sp>
        <p:nvSpPr>
          <p:cNvPr id="668" name="Google Shape;668;p48"/>
          <p:cNvSpPr txBox="1"/>
          <p:nvPr/>
        </p:nvSpPr>
        <p:spPr>
          <a:xfrm>
            <a:off x="8585200" y="1242375"/>
            <a:ext cx="1879600" cy="646331"/>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Voltage reading, memory, wifi signal strength, firmware time running</a:t>
            </a:r>
            <a:endParaRPr/>
          </a:p>
        </p:txBody>
      </p:sp>
      <p:sp>
        <p:nvSpPr>
          <p:cNvPr id="669" name="Google Shape;669;p48"/>
          <p:cNvSpPr/>
          <p:nvPr/>
        </p:nvSpPr>
        <p:spPr>
          <a:xfrm rot="-5400000">
            <a:off x="3923698" y="26003"/>
            <a:ext cx="280610" cy="2336801"/>
          </a:xfrm>
          <a:prstGeom prst="leftBrace">
            <a:avLst>
              <a:gd name="adj1" fmla="val 8333"/>
              <a:gd name="adj2" fmla="val 46472"/>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48"/>
          <p:cNvSpPr/>
          <p:nvPr/>
        </p:nvSpPr>
        <p:spPr>
          <a:xfrm rot="-5400000">
            <a:off x="7583016" y="417987"/>
            <a:ext cx="200976" cy="1447800"/>
          </a:xfrm>
          <a:prstGeom prst="leftBrace">
            <a:avLst>
              <a:gd name="adj1" fmla="val 8333"/>
              <a:gd name="adj2" fmla="val 46472"/>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48"/>
          <p:cNvSpPr/>
          <p:nvPr/>
        </p:nvSpPr>
        <p:spPr>
          <a:xfrm rot="-5400000">
            <a:off x="9456265" y="30639"/>
            <a:ext cx="200975" cy="2222496"/>
          </a:xfrm>
          <a:prstGeom prst="leftBrace">
            <a:avLst>
              <a:gd name="adj1" fmla="val 8333"/>
              <a:gd name="adj2" fmla="val 46472"/>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72" name="Google Shape;672;p48"/>
          <p:cNvCxnSpPr/>
          <p:nvPr/>
        </p:nvCxnSpPr>
        <p:spPr>
          <a:xfrm>
            <a:off x="5588000" y="601028"/>
            <a:ext cx="0" cy="313373"/>
          </a:xfrm>
          <a:prstGeom prst="straightConnector1">
            <a:avLst/>
          </a:prstGeom>
          <a:noFill/>
          <a:ln w="57150" cap="flat" cmpd="sng">
            <a:solidFill>
              <a:srgbClr val="00B050"/>
            </a:solidFill>
            <a:prstDash val="solid"/>
            <a:miter lim="800000"/>
            <a:headEnd type="none" w="sm" len="sm"/>
            <a:tailEnd type="triangle" w="med" len="med"/>
          </a:ln>
        </p:spPr>
      </p:cxnSp>
      <p:cxnSp>
        <p:nvCxnSpPr>
          <p:cNvPr id="673" name="Google Shape;673;p48"/>
          <p:cNvCxnSpPr/>
          <p:nvPr/>
        </p:nvCxnSpPr>
        <p:spPr>
          <a:xfrm>
            <a:off x="6667500" y="601028"/>
            <a:ext cx="0" cy="313373"/>
          </a:xfrm>
          <a:prstGeom prst="straightConnector1">
            <a:avLst/>
          </a:prstGeom>
          <a:noFill/>
          <a:ln w="57150" cap="flat" cmpd="sng">
            <a:solidFill>
              <a:srgbClr val="00B050"/>
            </a:solidFill>
            <a:prstDash val="solid"/>
            <a:miter lim="800000"/>
            <a:headEnd type="none" w="sm" len="sm"/>
            <a:tailEnd type="triangle" w="med" len="med"/>
          </a:ln>
        </p:spPr>
      </p:cxnSp>
      <p:cxnSp>
        <p:nvCxnSpPr>
          <p:cNvPr id="674" name="Google Shape;674;p48"/>
          <p:cNvCxnSpPr/>
          <p:nvPr/>
        </p:nvCxnSpPr>
        <p:spPr>
          <a:xfrm>
            <a:off x="2489200" y="601028"/>
            <a:ext cx="0" cy="313373"/>
          </a:xfrm>
          <a:prstGeom prst="straightConnector1">
            <a:avLst/>
          </a:prstGeom>
          <a:noFill/>
          <a:ln w="57150" cap="flat" cmpd="sng">
            <a:solidFill>
              <a:srgbClr val="00B050"/>
            </a:solidFill>
            <a:prstDash val="solid"/>
            <a:miter lim="800000"/>
            <a:headEnd type="none" w="sm" len="sm"/>
            <a:tailEnd type="triangle" w="med" len="med"/>
          </a:ln>
        </p:spPr>
      </p:cxnSp>
      <p:sp>
        <p:nvSpPr>
          <p:cNvPr id="675" name="Google Shape;675;p48"/>
          <p:cNvSpPr txBox="1"/>
          <p:nvPr/>
        </p:nvSpPr>
        <p:spPr>
          <a:xfrm>
            <a:off x="1524000" y="2190174"/>
            <a:ext cx="2413000" cy="83099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Estimates of mass conc. (ug/m3) of PM</a:t>
            </a:r>
            <a:r>
              <a:rPr lang="en-US" sz="1600" baseline="-25000">
                <a:solidFill>
                  <a:schemeClr val="dk1"/>
                </a:solidFill>
                <a:latin typeface="Calibri"/>
                <a:ea typeface="Calibri"/>
                <a:cs typeface="Calibri"/>
                <a:sym typeface="Calibri"/>
              </a:rPr>
              <a:t>1</a:t>
            </a:r>
            <a:r>
              <a:rPr lang="en-US" sz="1600">
                <a:solidFill>
                  <a:schemeClr val="dk1"/>
                </a:solidFill>
                <a:latin typeface="Calibri"/>
                <a:ea typeface="Calibri"/>
                <a:cs typeface="Calibri"/>
                <a:sym typeface="Calibri"/>
              </a:rPr>
              <a:t>, PM</a:t>
            </a:r>
            <a:r>
              <a:rPr lang="en-US" sz="1600" baseline="-25000">
                <a:solidFill>
                  <a:schemeClr val="dk1"/>
                </a:solidFill>
                <a:latin typeface="Calibri"/>
                <a:ea typeface="Calibri"/>
                <a:cs typeface="Calibri"/>
                <a:sym typeface="Calibri"/>
              </a:rPr>
              <a:t>2.5</a:t>
            </a:r>
            <a:r>
              <a:rPr lang="en-US" sz="1600">
                <a:solidFill>
                  <a:schemeClr val="dk1"/>
                </a:solidFill>
                <a:latin typeface="Calibri"/>
                <a:ea typeface="Calibri"/>
                <a:cs typeface="Calibri"/>
                <a:sym typeface="Calibri"/>
              </a:rPr>
              <a:t>, and PM</a:t>
            </a:r>
            <a:r>
              <a:rPr lang="en-US" sz="1600" baseline="-25000">
                <a:solidFill>
                  <a:schemeClr val="dk1"/>
                </a:solidFill>
                <a:latin typeface="Calibri"/>
                <a:ea typeface="Calibri"/>
                <a:cs typeface="Calibri"/>
                <a:sym typeface="Calibri"/>
              </a:rPr>
              <a:t>10 </a:t>
            </a:r>
            <a:r>
              <a:rPr lang="en-US" sz="1600">
                <a:solidFill>
                  <a:schemeClr val="dk1"/>
                </a:solidFill>
                <a:latin typeface="Calibri"/>
                <a:ea typeface="Calibri"/>
                <a:cs typeface="Calibri"/>
                <a:sym typeface="Calibri"/>
              </a:rPr>
              <a:t>for Plantower a</a:t>
            </a:r>
            <a:endParaRPr sz="1600" baseline="-25000">
              <a:solidFill>
                <a:schemeClr val="dk1"/>
              </a:solidFill>
              <a:latin typeface="Calibri"/>
              <a:ea typeface="Calibri"/>
              <a:cs typeface="Calibri"/>
              <a:sym typeface="Calibri"/>
            </a:endParaRPr>
          </a:p>
        </p:txBody>
      </p:sp>
      <p:sp>
        <p:nvSpPr>
          <p:cNvPr id="676" name="Google Shape;676;p48"/>
          <p:cNvSpPr txBox="1"/>
          <p:nvPr/>
        </p:nvSpPr>
        <p:spPr>
          <a:xfrm>
            <a:off x="4038600" y="2190174"/>
            <a:ext cx="2587622" cy="83099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Factory estimates of mass conc. (ug/m3) of PM</a:t>
            </a:r>
            <a:r>
              <a:rPr lang="en-US" sz="1600" baseline="-25000">
                <a:solidFill>
                  <a:schemeClr val="dk1"/>
                </a:solidFill>
                <a:latin typeface="Calibri"/>
                <a:ea typeface="Calibri"/>
                <a:cs typeface="Calibri"/>
                <a:sym typeface="Calibri"/>
              </a:rPr>
              <a:t>1</a:t>
            </a:r>
            <a:r>
              <a:rPr lang="en-US" sz="1600">
                <a:solidFill>
                  <a:schemeClr val="dk1"/>
                </a:solidFill>
                <a:latin typeface="Calibri"/>
                <a:ea typeface="Calibri"/>
                <a:cs typeface="Calibri"/>
                <a:sym typeface="Calibri"/>
              </a:rPr>
              <a:t>, PM</a:t>
            </a:r>
            <a:r>
              <a:rPr lang="en-US" sz="1600" baseline="-25000">
                <a:solidFill>
                  <a:schemeClr val="dk1"/>
                </a:solidFill>
                <a:latin typeface="Calibri"/>
                <a:ea typeface="Calibri"/>
                <a:cs typeface="Calibri"/>
                <a:sym typeface="Calibri"/>
              </a:rPr>
              <a:t>2.5</a:t>
            </a:r>
            <a:r>
              <a:rPr lang="en-US" sz="1600">
                <a:solidFill>
                  <a:schemeClr val="dk1"/>
                </a:solidFill>
                <a:latin typeface="Calibri"/>
                <a:ea typeface="Calibri"/>
                <a:cs typeface="Calibri"/>
                <a:sym typeface="Calibri"/>
              </a:rPr>
              <a:t>, and PM</a:t>
            </a:r>
            <a:r>
              <a:rPr lang="en-US" sz="1600" baseline="-25000">
                <a:solidFill>
                  <a:schemeClr val="dk1"/>
                </a:solidFill>
                <a:latin typeface="Calibri"/>
                <a:ea typeface="Calibri"/>
                <a:cs typeface="Calibri"/>
                <a:sym typeface="Calibri"/>
              </a:rPr>
              <a:t>10 </a:t>
            </a:r>
            <a:r>
              <a:rPr lang="en-US" sz="1600">
                <a:solidFill>
                  <a:schemeClr val="dk1"/>
                </a:solidFill>
                <a:latin typeface="Calibri"/>
                <a:ea typeface="Calibri"/>
                <a:cs typeface="Calibri"/>
                <a:sym typeface="Calibri"/>
              </a:rPr>
              <a:t>for Plantower a</a:t>
            </a:r>
            <a:endParaRPr sz="1600" baseline="-25000">
              <a:solidFill>
                <a:schemeClr val="dk1"/>
              </a:solidFill>
              <a:latin typeface="Calibri"/>
              <a:ea typeface="Calibri"/>
              <a:cs typeface="Calibri"/>
              <a:sym typeface="Calibri"/>
            </a:endParaRPr>
          </a:p>
        </p:txBody>
      </p:sp>
      <p:sp>
        <p:nvSpPr>
          <p:cNvPr id="677" name="Google Shape;677;p48"/>
          <p:cNvSpPr txBox="1"/>
          <p:nvPr/>
        </p:nvSpPr>
        <p:spPr>
          <a:xfrm>
            <a:off x="6758303" y="2190174"/>
            <a:ext cx="3978278" cy="83099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Number of particles detected per 0.1 liters of air for each bin size: &gt;0.3um, &gt;0.5um, &gt;1um, &gt;2.5um, &gt;5um, and &gt;10um for Plantower a</a:t>
            </a:r>
            <a:endParaRPr sz="1600" baseline="-25000">
              <a:solidFill>
                <a:schemeClr val="dk1"/>
              </a:solidFill>
              <a:latin typeface="Calibri"/>
              <a:ea typeface="Calibri"/>
              <a:cs typeface="Calibri"/>
              <a:sym typeface="Calibri"/>
            </a:endParaRPr>
          </a:p>
        </p:txBody>
      </p:sp>
      <p:sp>
        <p:nvSpPr>
          <p:cNvPr id="678" name="Google Shape;678;p48"/>
          <p:cNvSpPr/>
          <p:nvPr/>
        </p:nvSpPr>
        <p:spPr>
          <a:xfrm rot="5400000">
            <a:off x="2717082" y="2082087"/>
            <a:ext cx="331632" cy="2209801"/>
          </a:xfrm>
          <a:prstGeom prst="leftBrace">
            <a:avLst>
              <a:gd name="adj1" fmla="val 8333"/>
              <a:gd name="adj2" fmla="val 46472"/>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48"/>
          <p:cNvSpPr/>
          <p:nvPr/>
        </p:nvSpPr>
        <p:spPr>
          <a:xfrm rot="5400000">
            <a:off x="5050708" y="2034460"/>
            <a:ext cx="318934" cy="2317756"/>
          </a:xfrm>
          <a:prstGeom prst="leftBrace">
            <a:avLst>
              <a:gd name="adj1" fmla="val 8333"/>
              <a:gd name="adj2" fmla="val 46472"/>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48"/>
          <p:cNvSpPr/>
          <p:nvPr/>
        </p:nvSpPr>
        <p:spPr>
          <a:xfrm rot="5400000">
            <a:off x="8393982" y="1078786"/>
            <a:ext cx="318932" cy="4229103"/>
          </a:xfrm>
          <a:prstGeom prst="leftBrace">
            <a:avLst>
              <a:gd name="adj1" fmla="val 8333"/>
              <a:gd name="adj2" fmla="val 46472"/>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48"/>
          <p:cNvSpPr txBox="1"/>
          <p:nvPr/>
        </p:nvSpPr>
        <p:spPr>
          <a:xfrm>
            <a:off x="1536700" y="4628574"/>
            <a:ext cx="2413000" cy="83099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Estimates of mass conc. (ug/m3) of PM</a:t>
            </a:r>
            <a:r>
              <a:rPr lang="en-US" sz="1600" baseline="-25000">
                <a:solidFill>
                  <a:schemeClr val="dk1"/>
                </a:solidFill>
                <a:latin typeface="Calibri"/>
                <a:ea typeface="Calibri"/>
                <a:cs typeface="Calibri"/>
                <a:sym typeface="Calibri"/>
              </a:rPr>
              <a:t>1</a:t>
            </a:r>
            <a:r>
              <a:rPr lang="en-US" sz="1600">
                <a:solidFill>
                  <a:schemeClr val="dk1"/>
                </a:solidFill>
                <a:latin typeface="Calibri"/>
                <a:ea typeface="Calibri"/>
                <a:cs typeface="Calibri"/>
                <a:sym typeface="Calibri"/>
              </a:rPr>
              <a:t>, PM</a:t>
            </a:r>
            <a:r>
              <a:rPr lang="en-US" sz="1600" baseline="-25000">
                <a:solidFill>
                  <a:schemeClr val="dk1"/>
                </a:solidFill>
                <a:latin typeface="Calibri"/>
                <a:ea typeface="Calibri"/>
                <a:cs typeface="Calibri"/>
                <a:sym typeface="Calibri"/>
              </a:rPr>
              <a:t>2.5</a:t>
            </a:r>
            <a:r>
              <a:rPr lang="en-US" sz="1600">
                <a:solidFill>
                  <a:schemeClr val="dk1"/>
                </a:solidFill>
                <a:latin typeface="Calibri"/>
                <a:ea typeface="Calibri"/>
                <a:cs typeface="Calibri"/>
                <a:sym typeface="Calibri"/>
              </a:rPr>
              <a:t>, and PM</a:t>
            </a:r>
            <a:r>
              <a:rPr lang="en-US" sz="1600" baseline="-25000">
                <a:solidFill>
                  <a:schemeClr val="dk1"/>
                </a:solidFill>
                <a:latin typeface="Calibri"/>
                <a:ea typeface="Calibri"/>
                <a:cs typeface="Calibri"/>
                <a:sym typeface="Calibri"/>
              </a:rPr>
              <a:t>10 </a:t>
            </a:r>
            <a:r>
              <a:rPr lang="en-US" sz="1600">
                <a:solidFill>
                  <a:schemeClr val="dk1"/>
                </a:solidFill>
                <a:latin typeface="Calibri"/>
                <a:ea typeface="Calibri"/>
                <a:cs typeface="Calibri"/>
                <a:sym typeface="Calibri"/>
              </a:rPr>
              <a:t>for Plantower b</a:t>
            </a:r>
            <a:endParaRPr sz="1600" baseline="-25000">
              <a:solidFill>
                <a:schemeClr val="dk1"/>
              </a:solidFill>
              <a:latin typeface="Calibri"/>
              <a:ea typeface="Calibri"/>
              <a:cs typeface="Calibri"/>
              <a:sym typeface="Calibri"/>
            </a:endParaRPr>
          </a:p>
        </p:txBody>
      </p:sp>
      <p:sp>
        <p:nvSpPr>
          <p:cNvPr id="682" name="Google Shape;682;p48"/>
          <p:cNvSpPr txBox="1"/>
          <p:nvPr/>
        </p:nvSpPr>
        <p:spPr>
          <a:xfrm>
            <a:off x="4051300" y="4628574"/>
            <a:ext cx="2574922" cy="83099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Factory estimates of mass conc. (ug/m3) of PM</a:t>
            </a:r>
            <a:r>
              <a:rPr lang="en-US" sz="1600" baseline="-25000">
                <a:solidFill>
                  <a:schemeClr val="dk1"/>
                </a:solidFill>
                <a:latin typeface="Calibri"/>
                <a:ea typeface="Calibri"/>
                <a:cs typeface="Calibri"/>
                <a:sym typeface="Calibri"/>
              </a:rPr>
              <a:t>1</a:t>
            </a:r>
            <a:r>
              <a:rPr lang="en-US" sz="1600">
                <a:solidFill>
                  <a:schemeClr val="dk1"/>
                </a:solidFill>
                <a:latin typeface="Calibri"/>
                <a:ea typeface="Calibri"/>
                <a:cs typeface="Calibri"/>
                <a:sym typeface="Calibri"/>
              </a:rPr>
              <a:t>, PM</a:t>
            </a:r>
            <a:r>
              <a:rPr lang="en-US" sz="1600" baseline="-25000">
                <a:solidFill>
                  <a:schemeClr val="dk1"/>
                </a:solidFill>
                <a:latin typeface="Calibri"/>
                <a:ea typeface="Calibri"/>
                <a:cs typeface="Calibri"/>
                <a:sym typeface="Calibri"/>
              </a:rPr>
              <a:t>2.5</a:t>
            </a:r>
            <a:r>
              <a:rPr lang="en-US" sz="1600">
                <a:solidFill>
                  <a:schemeClr val="dk1"/>
                </a:solidFill>
                <a:latin typeface="Calibri"/>
                <a:ea typeface="Calibri"/>
                <a:cs typeface="Calibri"/>
                <a:sym typeface="Calibri"/>
              </a:rPr>
              <a:t>, and PM</a:t>
            </a:r>
            <a:r>
              <a:rPr lang="en-US" sz="1600" baseline="-25000">
                <a:solidFill>
                  <a:schemeClr val="dk1"/>
                </a:solidFill>
                <a:latin typeface="Calibri"/>
                <a:ea typeface="Calibri"/>
                <a:cs typeface="Calibri"/>
                <a:sym typeface="Calibri"/>
              </a:rPr>
              <a:t>10 </a:t>
            </a:r>
            <a:r>
              <a:rPr lang="en-US" sz="1600">
                <a:solidFill>
                  <a:schemeClr val="dk1"/>
                </a:solidFill>
                <a:latin typeface="Calibri"/>
                <a:ea typeface="Calibri"/>
                <a:cs typeface="Calibri"/>
                <a:sym typeface="Calibri"/>
              </a:rPr>
              <a:t>for Plantower b</a:t>
            </a:r>
            <a:endParaRPr sz="1600" baseline="-25000">
              <a:solidFill>
                <a:schemeClr val="dk1"/>
              </a:solidFill>
              <a:latin typeface="Calibri"/>
              <a:ea typeface="Calibri"/>
              <a:cs typeface="Calibri"/>
              <a:sym typeface="Calibri"/>
            </a:endParaRPr>
          </a:p>
        </p:txBody>
      </p:sp>
      <p:sp>
        <p:nvSpPr>
          <p:cNvPr id="683" name="Google Shape;683;p48"/>
          <p:cNvSpPr txBox="1"/>
          <p:nvPr/>
        </p:nvSpPr>
        <p:spPr>
          <a:xfrm>
            <a:off x="6758303" y="4605852"/>
            <a:ext cx="3978278" cy="83099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Number of particles detected per 0.1 liters of air for each bin size: &gt;0.3um, &gt;0.5um, &gt;1um, &gt;2.5um, &gt;5um, and &gt;10um for Plantower b</a:t>
            </a:r>
            <a:endParaRPr sz="1600" baseline="-25000">
              <a:solidFill>
                <a:schemeClr val="dk1"/>
              </a:solidFill>
              <a:latin typeface="Calibri"/>
              <a:ea typeface="Calibri"/>
              <a:cs typeface="Calibri"/>
              <a:sym typeface="Calibri"/>
            </a:endParaRPr>
          </a:p>
        </p:txBody>
      </p:sp>
      <p:sp>
        <p:nvSpPr>
          <p:cNvPr id="684" name="Google Shape;684;p48"/>
          <p:cNvSpPr/>
          <p:nvPr/>
        </p:nvSpPr>
        <p:spPr>
          <a:xfrm rot="5400000">
            <a:off x="2669459" y="4504610"/>
            <a:ext cx="331633" cy="2241558"/>
          </a:xfrm>
          <a:prstGeom prst="leftBrace">
            <a:avLst>
              <a:gd name="adj1" fmla="val 8333"/>
              <a:gd name="adj2" fmla="val 46472"/>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48"/>
          <p:cNvSpPr/>
          <p:nvPr/>
        </p:nvSpPr>
        <p:spPr>
          <a:xfrm rot="5400000">
            <a:off x="4971333" y="4476036"/>
            <a:ext cx="318932" cy="2311403"/>
          </a:xfrm>
          <a:prstGeom prst="leftBrace">
            <a:avLst>
              <a:gd name="adj1" fmla="val 8333"/>
              <a:gd name="adj2" fmla="val 46472"/>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48"/>
          <p:cNvSpPr/>
          <p:nvPr/>
        </p:nvSpPr>
        <p:spPr>
          <a:xfrm rot="5400000">
            <a:off x="8317781" y="3440987"/>
            <a:ext cx="318934" cy="4381503"/>
          </a:xfrm>
          <a:prstGeom prst="leftBrace">
            <a:avLst>
              <a:gd name="adj1" fmla="val 8333"/>
              <a:gd name="adj2" fmla="val 46472"/>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1"/>
        <p:cNvGrpSpPr/>
        <p:nvPr/>
      </p:nvGrpSpPr>
      <p:grpSpPr>
        <a:xfrm>
          <a:off x="0" y="0"/>
          <a:ext cx="0" cy="0"/>
          <a:chOff x="0" y="0"/>
          <a:chExt cx="0" cy="0"/>
        </a:xfrm>
      </p:grpSpPr>
      <p:sp>
        <p:nvSpPr>
          <p:cNvPr id="692" name="Google Shape;692;p49"/>
          <p:cNvSpPr/>
          <p:nvPr/>
        </p:nvSpPr>
        <p:spPr>
          <a:xfrm>
            <a:off x="0" y="0"/>
            <a:ext cx="497259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3" name="Google Shape;693;p49"/>
          <p:cNvSpPr txBox="1">
            <a:spLocks noGrp="1"/>
          </p:cNvSpPr>
          <p:nvPr>
            <p:ph type="title"/>
          </p:nvPr>
        </p:nvSpPr>
        <p:spPr>
          <a:xfrm>
            <a:off x="638557" y="2508506"/>
            <a:ext cx="3377183" cy="18409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Forming hypotheses</a:t>
            </a:r>
            <a:endParaRPr sz="4000" b="1">
              <a:solidFill>
                <a:schemeClr val="lt1"/>
              </a:solidFill>
            </a:endParaRPr>
          </a:p>
        </p:txBody>
      </p:sp>
      <p:pic>
        <p:nvPicPr>
          <p:cNvPr id="694" name="Google Shape;694;p49" descr="A view of a mountain&#10;&#10;Description automatically generated"/>
          <p:cNvPicPr preferRelativeResize="0"/>
          <p:nvPr/>
        </p:nvPicPr>
        <p:blipFill rotWithShape="1">
          <a:blip r:embed="rId3">
            <a:alphaModFix/>
          </a:blip>
          <a:srcRect/>
          <a:stretch/>
        </p:blipFill>
        <p:spPr>
          <a:xfrm>
            <a:off x="4654297" y="10"/>
            <a:ext cx="7537704" cy="68579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648929" y="629266"/>
            <a:ext cx="3505495"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PM</a:t>
            </a:r>
            <a:r>
              <a:rPr lang="en-US" baseline="-25000">
                <a:solidFill>
                  <a:schemeClr val="dk1"/>
                </a:solidFill>
                <a:latin typeface="Calibri"/>
                <a:ea typeface="Calibri"/>
                <a:cs typeface="Calibri"/>
                <a:sym typeface="Calibri"/>
              </a:rPr>
              <a:t>2.5 </a:t>
            </a:r>
            <a:r>
              <a:rPr lang="en-US">
                <a:solidFill>
                  <a:schemeClr val="dk1"/>
                </a:solidFill>
                <a:latin typeface="Calibri"/>
                <a:ea typeface="Calibri"/>
                <a:cs typeface="Calibri"/>
                <a:sym typeface="Calibri"/>
              </a:rPr>
              <a:t>and PM</a:t>
            </a:r>
            <a:r>
              <a:rPr lang="en-US" baseline="-25000">
                <a:solidFill>
                  <a:schemeClr val="dk1"/>
                </a:solidFill>
                <a:latin typeface="Calibri"/>
                <a:ea typeface="Calibri"/>
                <a:cs typeface="Calibri"/>
                <a:sym typeface="Calibri"/>
              </a:rPr>
              <a:t>10</a:t>
            </a:r>
            <a:endParaRPr>
              <a:solidFill>
                <a:schemeClr val="dk1"/>
              </a:solidFill>
              <a:latin typeface="Calibri"/>
              <a:ea typeface="Calibri"/>
              <a:cs typeface="Calibri"/>
              <a:sym typeface="Calibri"/>
            </a:endParaRPr>
          </a:p>
        </p:txBody>
      </p:sp>
      <p:sp>
        <p:nvSpPr>
          <p:cNvPr id="168" name="Google Shape;168;p5"/>
          <p:cNvSpPr txBox="1">
            <a:spLocks noGrp="1"/>
          </p:cNvSpPr>
          <p:nvPr>
            <p:ph type="body" idx="1"/>
          </p:nvPr>
        </p:nvSpPr>
        <p:spPr>
          <a:xfrm>
            <a:off x="648931" y="2438400"/>
            <a:ext cx="3505494" cy="3785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700"/>
              <a:buNone/>
            </a:pPr>
            <a:r>
              <a:rPr lang="en-US" sz="2700"/>
              <a:t>Particulate matter (PM) comes in different sizes. The sizes that are usually monitored are PM with a diameter less than 10 micrometers (PM</a:t>
            </a:r>
            <a:r>
              <a:rPr lang="en-US" sz="2700" baseline="-25000"/>
              <a:t>10</a:t>
            </a:r>
            <a:r>
              <a:rPr lang="en-US" sz="2700"/>
              <a:t>) or less than 2.5 micrometers (PM</a:t>
            </a:r>
            <a:r>
              <a:rPr lang="en-US" sz="2700" baseline="-25000"/>
              <a:t>2.5</a:t>
            </a:r>
            <a:r>
              <a:rPr lang="en-US" sz="2700"/>
              <a:t>).</a:t>
            </a:r>
            <a:endParaRPr/>
          </a:p>
        </p:txBody>
      </p:sp>
      <p:sp>
        <p:nvSpPr>
          <p:cNvPr id="169" name="Google Shape;169;p5"/>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5"/>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1" name="Google Shape;171;p5"/>
          <p:cNvPicPr preferRelativeResize="0"/>
          <p:nvPr/>
        </p:nvPicPr>
        <p:blipFill rotWithShape="1">
          <a:blip r:embed="rId3">
            <a:alphaModFix/>
          </a:blip>
          <a:srcRect/>
          <a:stretch/>
        </p:blipFill>
        <p:spPr>
          <a:xfrm>
            <a:off x="5405862" y="1328135"/>
            <a:ext cx="6019331" cy="419848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9"/>
        <p:cNvGrpSpPr/>
        <p:nvPr/>
      </p:nvGrpSpPr>
      <p:grpSpPr>
        <a:xfrm>
          <a:off x="0" y="0"/>
          <a:ext cx="0" cy="0"/>
          <a:chOff x="0" y="0"/>
          <a:chExt cx="0" cy="0"/>
        </a:xfrm>
      </p:grpSpPr>
      <p:sp>
        <p:nvSpPr>
          <p:cNvPr id="700" name="Google Shape;700;p50"/>
          <p:cNvSpPr txBox="1">
            <a:spLocks noGrp="1"/>
          </p:cNvSpPr>
          <p:nvPr>
            <p:ph type="title"/>
          </p:nvPr>
        </p:nvSpPr>
        <p:spPr>
          <a:xfrm>
            <a:off x="253600" y="0"/>
            <a:ext cx="4296155"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Hypotheses</a:t>
            </a:r>
            <a:endParaRPr>
              <a:solidFill>
                <a:schemeClr val="dk1"/>
              </a:solidFill>
              <a:latin typeface="Calibri"/>
              <a:ea typeface="Calibri"/>
              <a:cs typeface="Calibri"/>
              <a:sym typeface="Calibri"/>
            </a:endParaRPr>
          </a:p>
        </p:txBody>
      </p:sp>
      <p:sp>
        <p:nvSpPr>
          <p:cNvPr id="701" name="Google Shape;701;p50"/>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2" name="Google Shape;702;p50"/>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3" name="Google Shape;703;p50"/>
          <p:cNvSpPr txBox="1"/>
          <p:nvPr/>
        </p:nvSpPr>
        <p:spPr>
          <a:xfrm>
            <a:off x="253600" y="1620981"/>
            <a:ext cx="4227830" cy="47377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800">
                <a:solidFill>
                  <a:schemeClr val="dk1"/>
                </a:solidFill>
                <a:latin typeface="Calibri"/>
                <a:ea typeface="Calibri"/>
                <a:cs typeface="Calibri"/>
                <a:sym typeface="Calibri"/>
              </a:rPr>
              <a:t>What is a hypothesis?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An idea about a phenomenon that is testable</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Why do we make hypotheses?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They help us figure out how to design our experiments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They help us figure out what data we should collect</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704" name="Google Shape;704;p50"/>
          <p:cNvSpPr txBox="1"/>
          <p:nvPr/>
        </p:nvSpPr>
        <p:spPr>
          <a:xfrm>
            <a:off x="5720581" y="6016673"/>
            <a:ext cx="5389894"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Community air pollution researchers Elizabeth Torres and Carmen Mireles</a:t>
            </a:r>
            <a:endParaRPr/>
          </a:p>
        </p:txBody>
      </p:sp>
      <p:pic>
        <p:nvPicPr>
          <p:cNvPr id="705" name="Google Shape;705;p50"/>
          <p:cNvPicPr preferRelativeResize="0"/>
          <p:nvPr/>
        </p:nvPicPr>
        <p:blipFill rotWithShape="1">
          <a:blip r:embed="rId3">
            <a:alphaModFix/>
          </a:blip>
          <a:srcRect/>
          <a:stretch/>
        </p:blipFill>
        <p:spPr>
          <a:xfrm>
            <a:off x="5412486" y="742711"/>
            <a:ext cx="6006084" cy="525417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sp>
        <p:nvSpPr>
          <p:cNvPr id="711" name="Google Shape;711;p51"/>
          <p:cNvSpPr/>
          <p:nvPr/>
        </p:nvSpPr>
        <p:spPr>
          <a:xfrm>
            <a:off x="0" y="0"/>
            <a:ext cx="4636008"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2" name="Google Shape;712;p51"/>
          <p:cNvSpPr/>
          <p:nvPr/>
        </p:nvSpPr>
        <p:spPr>
          <a:xfrm>
            <a:off x="484632" y="484632"/>
            <a:ext cx="366674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3" name="Google Shape;713;p51"/>
          <p:cNvSpPr txBox="1">
            <a:spLocks noGrp="1"/>
          </p:cNvSpPr>
          <p:nvPr>
            <p:ph type="title"/>
          </p:nvPr>
        </p:nvSpPr>
        <p:spPr>
          <a:xfrm>
            <a:off x="769620" y="2515923"/>
            <a:ext cx="3096768" cy="16766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Dependent and independent variables</a:t>
            </a:r>
            <a:endParaRPr/>
          </a:p>
        </p:txBody>
      </p:sp>
      <p:sp>
        <p:nvSpPr>
          <p:cNvPr id="714" name="Google Shape;714;p51"/>
          <p:cNvSpPr txBox="1"/>
          <p:nvPr/>
        </p:nvSpPr>
        <p:spPr>
          <a:xfrm>
            <a:off x="4770120" y="146304"/>
            <a:ext cx="7421880" cy="662025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en-US" sz="2600" dirty="0">
                <a:solidFill>
                  <a:schemeClr val="dk1"/>
                </a:solidFill>
                <a:latin typeface="Calibri"/>
                <a:ea typeface="Calibri"/>
                <a:cs typeface="Calibri"/>
                <a:sym typeface="Calibri"/>
              </a:rPr>
              <a:t>Scientists are often asking: how does a </a:t>
            </a:r>
            <a:r>
              <a:rPr lang="en-US" sz="2600" dirty="0">
                <a:solidFill>
                  <a:srgbClr val="0070C0"/>
                </a:solidFill>
                <a:latin typeface="Calibri"/>
                <a:ea typeface="Calibri"/>
                <a:cs typeface="Calibri"/>
                <a:sym typeface="Calibri"/>
              </a:rPr>
              <a:t>dependent</a:t>
            </a:r>
            <a:r>
              <a:rPr lang="en-US" sz="2600" dirty="0">
                <a:solidFill>
                  <a:schemeClr val="dk1"/>
                </a:solidFill>
                <a:latin typeface="Calibri"/>
                <a:ea typeface="Calibri"/>
                <a:cs typeface="Calibri"/>
                <a:sym typeface="Calibri"/>
              </a:rPr>
              <a:t> variable change in relation to a change in an </a:t>
            </a:r>
            <a:r>
              <a:rPr lang="en-US" sz="2600" dirty="0">
                <a:solidFill>
                  <a:srgbClr val="00B050"/>
                </a:solidFill>
                <a:latin typeface="Calibri"/>
                <a:ea typeface="Calibri"/>
                <a:cs typeface="Calibri"/>
                <a:sym typeface="Calibri"/>
              </a:rPr>
              <a:t>independent</a:t>
            </a:r>
            <a:r>
              <a:rPr lang="en-US" sz="2600" dirty="0">
                <a:solidFill>
                  <a:schemeClr val="dk1"/>
                </a:solidFill>
                <a:latin typeface="Calibri"/>
                <a:ea typeface="Calibri"/>
                <a:cs typeface="Calibri"/>
                <a:sym typeface="Calibri"/>
              </a:rPr>
              <a:t> variable?</a:t>
            </a:r>
            <a:endParaRPr dirty="0"/>
          </a:p>
          <a:p>
            <a:pPr marL="228600" marR="0" lvl="0" indent="-228600" algn="l" rtl="0">
              <a:lnSpc>
                <a:spcPct val="90000"/>
              </a:lnSpc>
              <a:spcBef>
                <a:spcPts val="1000"/>
              </a:spcBef>
              <a:spcAft>
                <a:spcPts val="0"/>
              </a:spcAft>
              <a:buClr>
                <a:schemeClr val="dk1"/>
              </a:buClr>
              <a:buSzPts val="2600"/>
              <a:buFont typeface="Arial"/>
              <a:buChar char="•"/>
            </a:pPr>
            <a:r>
              <a:rPr lang="en-US" sz="2600" dirty="0">
                <a:solidFill>
                  <a:schemeClr val="dk1"/>
                </a:solidFill>
                <a:latin typeface="Calibri"/>
                <a:ea typeface="Calibri"/>
                <a:cs typeface="Calibri"/>
                <a:sym typeface="Calibri"/>
              </a:rPr>
              <a:t>Examples of </a:t>
            </a:r>
            <a:r>
              <a:rPr lang="en-US" sz="2600" dirty="0">
                <a:solidFill>
                  <a:srgbClr val="0070C0"/>
                </a:solidFill>
                <a:latin typeface="Calibri"/>
                <a:ea typeface="Calibri"/>
                <a:cs typeface="Calibri"/>
                <a:sym typeface="Calibri"/>
              </a:rPr>
              <a:t>dependent</a:t>
            </a:r>
            <a:r>
              <a:rPr lang="en-US" sz="2600" dirty="0">
                <a:solidFill>
                  <a:schemeClr val="dk1"/>
                </a:solidFill>
                <a:latin typeface="Calibri"/>
                <a:ea typeface="Calibri"/>
                <a:cs typeface="Calibri"/>
                <a:sym typeface="Calibri"/>
              </a:rPr>
              <a:t> variables include:</a:t>
            </a:r>
            <a:endParaRPr dirty="0"/>
          </a:p>
          <a:p>
            <a:pPr marL="685800" marR="0" lvl="1" indent="-228600" algn="l" rtl="0">
              <a:lnSpc>
                <a:spcPct val="90000"/>
              </a:lnSpc>
              <a:spcBef>
                <a:spcPts val="500"/>
              </a:spcBef>
              <a:spcAft>
                <a:spcPts val="0"/>
              </a:spcAft>
              <a:buClr>
                <a:srgbClr val="0070C0"/>
              </a:buClr>
              <a:buSzPts val="2600"/>
              <a:buFont typeface="Arial"/>
              <a:buChar char="•"/>
            </a:pPr>
            <a:r>
              <a:rPr lang="en-US" sz="2600" b="0" i="0" u="none" strike="noStrike" cap="none" dirty="0">
                <a:solidFill>
                  <a:srgbClr val="0070C0"/>
                </a:solidFill>
                <a:latin typeface="Calibri"/>
                <a:ea typeface="Calibri"/>
                <a:cs typeface="Calibri"/>
                <a:sym typeface="Calibri"/>
              </a:rPr>
              <a:t>Air particle counts</a:t>
            </a:r>
            <a:endParaRPr dirty="0"/>
          </a:p>
          <a:p>
            <a:pPr marL="685800" marR="0" lvl="1" indent="-228600" algn="l" rtl="0">
              <a:lnSpc>
                <a:spcPct val="90000"/>
              </a:lnSpc>
              <a:spcBef>
                <a:spcPts val="500"/>
              </a:spcBef>
              <a:spcAft>
                <a:spcPts val="0"/>
              </a:spcAft>
              <a:buClr>
                <a:srgbClr val="0070C0"/>
              </a:buClr>
              <a:buSzPts val="2600"/>
              <a:buFont typeface="Arial"/>
              <a:buChar char="•"/>
            </a:pPr>
            <a:r>
              <a:rPr lang="en-US" sz="2600" b="0" i="0" u="none" strike="noStrike" cap="none" dirty="0">
                <a:solidFill>
                  <a:srgbClr val="0070C0"/>
                </a:solidFill>
                <a:latin typeface="Calibri"/>
                <a:ea typeface="Calibri"/>
                <a:cs typeface="Calibri"/>
                <a:sym typeface="Calibri"/>
              </a:rPr>
              <a:t>Air particle mass</a:t>
            </a:r>
            <a:endParaRPr dirty="0"/>
          </a:p>
          <a:p>
            <a:pPr marL="685800" marR="0" lvl="1" indent="-228600" algn="l" rtl="0">
              <a:lnSpc>
                <a:spcPct val="90000"/>
              </a:lnSpc>
              <a:spcBef>
                <a:spcPts val="500"/>
              </a:spcBef>
              <a:spcAft>
                <a:spcPts val="0"/>
              </a:spcAft>
              <a:buClr>
                <a:srgbClr val="0070C0"/>
              </a:buClr>
              <a:buSzPts val="2600"/>
              <a:buFont typeface="Arial"/>
              <a:buChar char="•"/>
            </a:pPr>
            <a:r>
              <a:rPr lang="en-US" sz="2600" b="0" i="0" u="none" strike="noStrike" cap="none" dirty="0">
                <a:solidFill>
                  <a:srgbClr val="0070C0"/>
                </a:solidFill>
                <a:latin typeface="Calibri"/>
                <a:ea typeface="Calibri"/>
                <a:cs typeface="Calibri"/>
                <a:sym typeface="Calibri"/>
              </a:rPr>
              <a:t>Air particle sizes</a:t>
            </a:r>
            <a:endParaRPr dirty="0"/>
          </a:p>
          <a:p>
            <a:pPr marL="228600" marR="0" lvl="0" indent="-228600" algn="l" rtl="0">
              <a:lnSpc>
                <a:spcPct val="90000"/>
              </a:lnSpc>
              <a:spcBef>
                <a:spcPts val="1000"/>
              </a:spcBef>
              <a:spcAft>
                <a:spcPts val="0"/>
              </a:spcAft>
              <a:buClr>
                <a:schemeClr val="dk1"/>
              </a:buClr>
              <a:buSzPts val="2600"/>
              <a:buFont typeface="Arial"/>
              <a:buChar char="•"/>
            </a:pPr>
            <a:r>
              <a:rPr lang="en-US" sz="2600" dirty="0">
                <a:solidFill>
                  <a:schemeClr val="dk1"/>
                </a:solidFill>
                <a:latin typeface="Calibri"/>
                <a:ea typeface="Calibri"/>
                <a:cs typeface="Calibri"/>
                <a:sym typeface="Calibri"/>
              </a:rPr>
              <a:t>Examples of </a:t>
            </a:r>
            <a:r>
              <a:rPr lang="en-US" sz="2600" dirty="0">
                <a:solidFill>
                  <a:srgbClr val="00B050"/>
                </a:solidFill>
                <a:latin typeface="Calibri"/>
                <a:ea typeface="Calibri"/>
                <a:cs typeface="Calibri"/>
                <a:sym typeface="Calibri"/>
              </a:rPr>
              <a:t>independent</a:t>
            </a:r>
            <a:r>
              <a:rPr lang="en-US" sz="2600" dirty="0">
                <a:solidFill>
                  <a:schemeClr val="dk1"/>
                </a:solidFill>
                <a:latin typeface="Calibri"/>
                <a:ea typeface="Calibri"/>
                <a:cs typeface="Calibri"/>
                <a:sym typeface="Calibri"/>
              </a:rPr>
              <a:t> variables include:</a:t>
            </a:r>
            <a:endParaRPr dirty="0"/>
          </a:p>
          <a:p>
            <a:pPr marL="685800" marR="0" lvl="1" indent="-228600" algn="l" rtl="0">
              <a:lnSpc>
                <a:spcPct val="90000"/>
              </a:lnSpc>
              <a:spcBef>
                <a:spcPts val="500"/>
              </a:spcBef>
              <a:spcAft>
                <a:spcPts val="0"/>
              </a:spcAft>
              <a:buClr>
                <a:srgbClr val="00B050"/>
              </a:buClr>
              <a:buSzPts val="2600"/>
              <a:buFont typeface="Arial"/>
              <a:buChar char="•"/>
            </a:pPr>
            <a:r>
              <a:rPr lang="en-US" sz="2600" b="0" i="0" u="none" strike="noStrike" cap="none" dirty="0">
                <a:solidFill>
                  <a:srgbClr val="00B050"/>
                </a:solidFill>
                <a:latin typeface="Calibri"/>
                <a:ea typeface="Calibri"/>
                <a:cs typeface="Calibri"/>
                <a:sym typeface="Calibri"/>
              </a:rPr>
              <a:t>Time</a:t>
            </a:r>
            <a:endParaRPr dirty="0"/>
          </a:p>
          <a:p>
            <a:pPr marL="685800" marR="0" lvl="1" indent="-228600" algn="l" rtl="0">
              <a:lnSpc>
                <a:spcPct val="90000"/>
              </a:lnSpc>
              <a:spcBef>
                <a:spcPts val="500"/>
              </a:spcBef>
              <a:spcAft>
                <a:spcPts val="0"/>
              </a:spcAft>
              <a:buClr>
                <a:srgbClr val="00B050"/>
              </a:buClr>
              <a:buSzPts val="2600"/>
              <a:buFont typeface="Arial"/>
              <a:buChar char="•"/>
            </a:pPr>
            <a:r>
              <a:rPr lang="en-US" sz="2600" b="0" i="0" u="none" strike="noStrike" cap="none" dirty="0">
                <a:solidFill>
                  <a:srgbClr val="00B050"/>
                </a:solidFill>
                <a:latin typeface="Calibri"/>
                <a:ea typeface="Calibri"/>
                <a:cs typeface="Calibri"/>
                <a:sym typeface="Calibri"/>
              </a:rPr>
              <a:t>Place</a:t>
            </a:r>
            <a:endParaRPr dirty="0"/>
          </a:p>
          <a:p>
            <a:pPr marL="685800" marR="0" lvl="1" indent="-228600" algn="l" rtl="0">
              <a:lnSpc>
                <a:spcPct val="90000"/>
              </a:lnSpc>
              <a:spcBef>
                <a:spcPts val="500"/>
              </a:spcBef>
              <a:spcAft>
                <a:spcPts val="0"/>
              </a:spcAft>
              <a:buClr>
                <a:srgbClr val="00B050"/>
              </a:buClr>
              <a:buSzPts val="2600"/>
              <a:buFont typeface="Arial"/>
              <a:buChar char="•"/>
            </a:pPr>
            <a:r>
              <a:rPr lang="en-US" sz="2600" b="0" i="0" u="none" strike="noStrike" cap="none" dirty="0">
                <a:solidFill>
                  <a:srgbClr val="00B050"/>
                </a:solidFill>
                <a:latin typeface="Calibri"/>
                <a:ea typeface="Calibri"/>
                <a:cs typeface="Calibri"/>
                <a:sym typeface="Calibri"/>
              </a:rPr>
              <a:t>Pollution sources</a:t>
            </a:r>
            <a:endParaRPr dirty="0"/>
          </a:p>
          <a:p>
            <a:pPr marL="685800" marR="0" lvl="1" indent="-228600" algn="l" rtl="0">
              <a:lnSpc>
                <a:spcPct val="90000"/>
              </a:lnSpc>
              <a:spcBef>
                <a:spcPts val="500"/>
              </a:spcBef>
              <a:spcAft>
                <a:spcPts val="0"/>
              </a:spcAft>
              <a:buClr>
                <a:srgbClr val="00B050"/>
              </a:buClr>
              <a:buSzPts val="2600"/>
              <a:buFont typeface="Arial"/>
              <a:buChar char="•"/>
            </a:pPr>
            <a:r>
              <a:rPr lang="en-US" sz="2600" b="0" i="0" u="none" strike="noStrike" cap="none" dirty="0">
                <a:solidFill>
                  <a:srgbClr val="00B050"/>
                </a:solidFill>
                <a:latin typeface="Calibri"/>
                <a:ea typeface="Calibri"/>
                <a:cs typeface="Calibri"/>
                <a:sym typeface="Calibri"/>
              </a:rPr>
              <a:t>What else?</a:t>
            </a:r>
            <a:endParaRPr dirty="0"/>
          </a:p>
          <a:p>
            <a:pPr marL="0" marR="0" lvl="0" indent="0" algn="l" rtl="0">
              <a:lnSpc>
                <a:spcPct val="90000"/>
              </a:lnSpc>
              <a:spcBef>
                <a:spcPts val="1000"/>
              </a:spcBef>
              <a:spcAft>
                <a:spcPts val="0"/>
              </a:spcAft>
              <a:buClr>
                <a:schemeClr val="dk1"/>
              </a:buClr>
              <a:buSzPts val="2600"/>
              <a:buFont typeface="Arial"/>
              <a:buNone/>
            </a:pPr>
            <a:r>
              <a:rPr lang="en-US" sz="2600" b="1" dirty="0">
                <a:solidFill>
                  <a:schemeClr val="dk1"/>
                </a:solidFill>
                <a:latin typeface="Calibri"/>
                <a:ea typeface="Calibri"/>
                <a:cs typeface="Calibri"/>
                <a:sym typeface="Calibri"/>
              </a:rPr>
              <a:t>A hypothesis answers the question: what will happen to your </a:t>
            </a:r>
            <a:r>
              <a:rPr lang="en-US" sz="2600" b="1" dirty="0">
                <a:solidFill>
                  <a:srgbClr val="0070C0"/>
                </a:solidFill>
                <a:latin typeface="Calibri"/>
                <a:ea typeface="Calibri"/>
                <a:cs typeface="Calibri"/>
                <a:sym typeface="Calibri"/>
              </a:rPr>
              <a:t>dependent</a:t>
            </a:r>
            <a:r>
              <a:rPr lang="en-US" sz="2600" b="1" dirty="0">
                <a:solidFill>
                  <a:schemeClr val="dk1"/>
                </a:solidFill>
                <a:latin typeface="Calibri"/>
                <a:ea typeface="Calibri"/>
                <a:cs typeface="Calibri"/>
                <a:sym typeface="Calibri"/>
              </a:rPr>
              <a:t> variable with changes in  your </a:t>
            </a:r>
            <a:r>
              <a:rPr lang="en-US" sz="2600" b="1" dirty="0">
                <a:solidFill>
                  <a:srgbClr val="00B050"/>
                </a:solidFill>
                <a:latin typeface="Calibri"/>
                <a:ea typeface="Calibri"/>
                <a:cs typeface="Calibri"/>
                <a:sym typeface="Calibri"/>
              </a:rPr>
              <a:t>independent</a:t>
            </a:r>
            <a:r>
              <a:rPr lang="en-US" sz="2600" b="1" dirty="0">
                <a:solidFill>
                  <a:schemeClr val="dk1"/>
                </a:solidFill>
                <a:latin typeface="Calibri"/>
                <a:ea typeface="Calibri"/>
                <a:cs typeface="Calibri"/>
                <a:sym typeface="Calibri"/>
              </a:rPr>
              <a:t> variable, based on your background research?</a:t>
            </a:r>
            <a:endParaRPr dirty="0"/>
          </a:p>
          <a:p>
            <a:pPr marL="0" marR="0" lvl="0" indent="0" algn="l" rtl="0">
              <a:lnSpc>
                <a:spcPct val="90000"/>
              </a:lnSpc>
              <a:spcBef>
                <a:spcPts val="1000"/>
              </a:spcBef>
              <a:spcAft>
                <a:spcPts val="0"/>
              </a:spcAft>
              <a:buClr>
                <a:schemeClr val="dk1"/>
              </a:buClr>
              <a:buSzPts val="2600"/>
              <a:buFont typeface="Arial"/>
              <a:buNone/>
            </a:pPr>
            <a:endParaRPr sz="2600" dirty="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0"/>
        <p:cNvGrpSpPr/>
        <p:nvPr/>
      </p:nvGrpSpPr>
      <p:grpSpPr>
        <a:xfrm>
          <a:off x="0" y="0"/>
          <a:ext cx="0" cy="0"/>
          <a:chOff x="0" y="0"/>
          <a:chExt cx="0" cy="0"/>
        </a:xfrm>
      </p:grpSpPr>
      <p:sp>
        <p:nvSpPr>
          <p:cNvPr id="721" name="Google Shape;721;p52"/>
          <p:cNvSpPr/>
          <p:nvPr/>
        </p:nvSpPr>
        <p:spPr>
          <a:xfrm>
            <a:off x="0" y="0"/>
            <a:ext cx="4636008"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2" name="Google Shape;722;p52"/>
          <p:cNvSpPr/>
          <p:nvPr/>
        </p:nvSpPr>
        <p:spPr>
          <a:xfrm>
            <a:off x="484632" y="484632"/>
            <a:ext cx="366674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52"/>
          <p:cNvSpPr txBox="1">
            <a:spLocks noGrp="1"/>
          </p:cNvSpPr>
          <p:nvPr>
            <p:ph type="title"/>
          </p:nvPr>
        </p:nvSpPr>
        <p:spPr>
          <a:xfrm>
            <a:off x="769620" y="1321107"/>
            <a:ext cx="3096768" cy="16766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Hypothesis example</a:t>
            </a:r>
            <a:endParaRPr/>
          </a:p>
        </p:txBody>
      </p:sp>
      <p:pic>
        <p:nvPicPr>
          <p:cNvPr id="724" name="Google Shape;724;p52"/>
          <p:cNvPicPr preferRelativeResize="0"/>
          <p:nvPr/>
        </p:nvPicPr>
        <p:blipFill rotWithShape="1">
          <a:blip r:embed="rId3">
            <a:alphaModFix/>
          </a:blip>
          <a:srcRect/>
          <a:stretch/>
        </p:blipFill>
        <p:spPr>
          <a:xfrm>
            <a:off x="769620" y="3505506"/>
            <a:ext cx="3096768" cy="2444159"/>
          </a:xfrm>
          <a:prstGeom prst="rect">
            <a:avLst/>
          </a:prstGeom>
          <a:noFill/>
          <a:ln>
            <a:noFill/>
          </a:ln>
        </p:spPr>
      </p:pic>
      <p:sp>
        <p:nvSpPr>
          <p:cNvPr id="725" name="Google Shape;725;p52"/>
          <p:cNvSpPr txBox="1">
            <a:spLocks noGrp="1"/>
          </p:cNvSpPr>
          <p:nvPr>
            <p:ph type="body" idx="1"/>
          </p:nvPr>
        </p:nvSpPr>
        <p:spPr>
          <a:xfrm>
            <a:off x="6995668" y="585914"/>
            <a:ext cx="5121656" cy="29993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500"/>
              <a:buNone/>
            </a:pPr>
            <a:r>
              <a:rPr lang="en-US" sz="2500"/>
              <a:t>Example: My hypothesis is that tomato plants that have calcium mixed into the soil will grow taller than tomato plants without calcium mixed into the soil. </a:t>
            </a:r>
            <a:endParaRPr/>
          </a:p>
          <a:p>
            <a:pPr marL="0" lvl="0" indent="0" algn="l" rtl="0">
              <a:lnSpc>
                <a:spcPct val="90000"/>
              </a:lnSpc>
              <a:spcBef>
                <a:spcPts val="1000"/>
              </a:spcBef>
              <a:spcAft>
                <a:spcPts val="0"/>
              </a:spcAft>
              <a:buClr>
                <a:schemeClr val="dk1"/>
              </a:buClr>
              <a:buSzPts val="2500"/>
              <a:buNone/>
            </a:pPr>
            <a:r>
              <a:rPr lang="en-US" sz="2500"/>
              <a:t>This hypothesis guides me in figuring out how to design my experiment: </a:t>
            </a:r>
            <a:endParaRPr/>
          </a:p>
          <a:p>
            <a:pPr marL="228600" lvl="0" indent="-228600" algn="l" rtl="0">
              <a:lnSpc>
                <a:spcPct val="90000"/>
              </a:lnSpc>
              <a:spcBef>
                <a:spcPts val="1000"/>
              </a:spcBef>
              <a:spcAft>
                <a:spcPts val="0"/>
              </a:spcAft>
              <a:buClr>
                <a:schemeClr val="dk1"/>
              </a:buClr>
              <a:buSzPts val="2500"/>
              <a:buChar char="•"/>
            </a:pPr>
            <a:r>
              <a:rPr lang="en-US" sz="2500"/>
              <a:t>  I’ll need at least two tomato plants</a:t>
            </a:r>
            <a:endParaRPr/>
          </a:p>
        </p:txBody>
      </p:sp>
      <p:sp>
        <p:nvSpPr>
          <p:cNvPr id="726" name="Google Shape;726;p52"/>
          <p:cNvSpPr/>
          <p:nvPr/>
        </p:nvSpPr>
        <p:spPr>
          <a:xfrm>
            <a:off x="10669016" y="1283373"/>
            <a:ext cx="863600" cy="386080"/>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7" name="Google Shape;727;p52"/>
          <p:cNvSpPr/>
          <p:nvPr/>
        </p:nvSpPr>
        <p:spPr>
          <a:xfrm>
            <a:off x="10219738" y="948795"/>
            <a:ext cx="1127966" cy="386080"/>
          </a:xfrm>
          <a:prstGeom prst="ellipse">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8" name="Google Shape;728;p52"/>
          <p:cNvSpPr txBox="1"/>
          <p:nvPr/>
        </p:nvSpPr>
        <p:spPr>
          <a:xfrm>
            <a:off x="4731003" y="1608649"/>
            <a:ext cx="1913128" cy="1246495"/>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rgbClr val="0070C0"/>
                </a:solidFill>
                <a:latin typeface="Calibri"/>
                <a:ea typeface="Calibri"/>
                <a:cs typeface="Calibri"/>
                <a:sym typeface="Calibri"/>
              </a:rPr>
              <a:t>Dependent variable: </a:t>
            </a:r>
            <a:endParaRPr/>
          </a:p>
          <a:p>
            <a:pPr marL="0" marR="0" lvl="0" indent="0" algn="l" rtl="0">
              <a:spcBef>
                <a:spcPts val="0"/>
              </a:spcBef>
              <a:spcAft>
                <a:spcPts val="0"/>
              </a:spcAft>
              <a:buNone/>
            </a:pPr>
            <a:r>
              <a:rPr lang="en-US" sz="2500">
                <a:solidFill>
                  <a:srgbClr val="0070C0"/>
                </a:solidFill>
                <a:latin typeface="Calibri"/>
                <a:ea typeface="Calibri"/>
                <a:cs typeface="Calibri"/>
                <a:sym typeface="Calibri"/>
              </a:rPr>
              <a:t>plant height</a:t>
            </a:r>
            <a:endParaRPr/>
          </a:p>
        </p:txBody>
      </p:sp>
      <p:sp>
        <p:nvSpPr>
          <p:cNvPr id="729" name="Google Shape;729;p52"/>
          <p:cNvSpPr txBox="1"/>
          <p:nvPr/>
        </p:nvSpPr>
        <p:spPr>
          <a:xfrm>
            <a:off x="4705859" y="244840"/>
            <a:ext cx="1950974" cy="1246495"/>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rgbClr val="00B050"/>
                </a:solidFill>
                <a:latin typeface="Calibri"/>
                <a:ea typeface="Calibri"/>
                <a:cs typeface="Calibri"/>
                <a:sym typeface="Calibri"/>
              </a:rPr>
              <a:t>Independent variable: </a:t>
            </a:r>
            <a:endParaRPr/>
          </a:p>
          <a:p>
            <a:pPr marL="0" marR="0" lvl="0" indent="0" algn="l" rtl="0">
              <a:spcBef>
                <a:spcPts val="0"/>
              </a:spcBef>
              <a:spcAft>
                <a:spcPts val="0"/>
              </a:spcAft>
              <a:buNone/>
            </a:pPr>
            <a:r>
              <a:rPr lang="en-US" sz="2500">
                <a:solidFill>
                  <a:srgbClr val="00B050"/>
                </a:solidFill>
                <a:latin typeface="Calibri"/>
                <a:ea typeface="Calibri"/>
                <a:cs typeface="Calibri"/>
                <a:sym typeface="Calibri"/>
              </a:rPr>
              <a:t>soil calcium</a:t>
            </a:r>
            <a:endParaRPr/>
          </a:p>
        </p:txBody>
      </p:sp>
      <p:sp>
        <p:nvSpPr>
          <p:cNvPr id="730" name="Google Shape;730;p52"/>
          <p:cNvSpPr txBox="1"/>
          <p:nvPr/>
        </p:nvSpPr>
        <p:spPr>
          <a:xfrm>
            <a:off x="4705859" y="4602653"/>
            <a:ext cx="1950974" cy="1631216"/>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rgbClr val="7030A0"/>
                </a:solidFill>
                <a:latin typeface="Calibri"/>
                <a:ea typeface="Calibri"/>
                <a:cs typeface="Calibri"/>
                <a:sym typeface="Calibri"/>
              </a:rPr>
              <a:t>Other variables that might impact the outcome</a:t>
            </a:r>
            <a:endParaRPr/>
          </a:p>
        </p:txBody>
      </p:sp>
      <p:sp>
        <p:nvSpPr>
          <p:cNvPr id="731" name="Google Shape;731;p52"/>
          <p:cNvSpPr txBox="1"/>
          <p:nvPr/>
        </p:nvSpPr>
        <p:spPr>
          <a:xfrm>
            <a:off x="7006336" y="3637673"/>
            <a:ext cx="5100320" cy="278537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Plant them in soil that is the same except for half of them will have calcium mixed in</a:t>
            </a:r>
            <a:endParaRPr/>
          </a:p>
          <a:p>
            <a:pPr marL="342900" marR="0" lvl="0" indent="-342900" algn="l" rtl="0">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Make sure they have the same amount of light, heat, and water</a:t>
            </a:r>
            <a:endParaRPr/>
          </a:p>
          <a:p>
            <a:pPr marL="342900" marR="0" lvl="0" indent="-342900" algn="l" rtl="0">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Measure how tall they are at certain time intervals</a:t>
            </a:r>
            <a:endParaRPr/>
          </a:p>
        </p:txBody>
      </p:sp>
      <p:sp>
        <p:nvSpPr>
          <p:cNvPr id="732" name="Google Shape;732;p52"/>
          <p:cNvSpPr/>
          <p:nvPr/>
        </p:nvSpPr>
        <p:spPr>
          <a:xfrm>
            <a:off x="8793178" y="5118505"/>
            <a:ext cx="2950766" cy="599512"/>
          </a:xfrm>
          <a:prstGeom prst="ellipse">
            <a:avLst/>
          </a:prstGeom>
          <a:no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6"/>
        <p:cNvGrpSpPr/>
        <p:nvPr/>
      </p:nvGrpSpPr>
      <p:grpSpPr>
        <a:xfrm>
          <a:off x="0" y="0"/>
          <a:ext cx="0" cy="0"/>
          <a:chOff x="0" y="0"/>
          <a:chExt cx="0" cy="0"/>
        </a:xfrm>
      </p:grpSpPr>
      <p:sp>
        <p:nvSpPr>
          <p:cNvPr id="737" name="Google Shape;737;p53"/>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38" name="Google Shape;738;p53"/>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739" name="Google Shape;739;p53"/>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0" name="Google Shape;740;p53"/>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1" name="Google Shape;741;p53"/>
          <p:cNvSpPr/>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2900" dirty="0">
                <a:solidFill>
                  <a:schemeClr val="dk1"/>
                </a:solidFill>
                <a:latin typeface="Calibri"/>
                <a:ea typeface="Calibri"/>
                <a:cs typeface="Calibri"/>
                <a:sym typeface="Calibri"/>
              </a:rPr>
              <a:t>Brainstorm questions:</a:t>
            </a:r>
            <a:endParaRPr dirty="0"/>
          </a:p>
          <a:p>
            <a:pPr marL="0" marR="0" lvl="0" indent="0" algn="l" rtl="0">
              <a:spcBef>
                <a:spcPts val="0"/>
              </a:spcBef>
              <a:spcAft>
                <a:spcPts val="0"/>
              </a:spcAft>
              <a:buNone/>
            </a:pPr>
            <a:endParaRPr sz="27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700"/>
              <a:buFont typeface="+mj-lt"/>
              <a:buAutoNum type="arabicPeriod"/>
            </a:pPr>
            <a:r>
              <a:rPr lang="en-US" sz="2700" dirty="0">
                <a:solidFill>
                  <a:schemeClr val="dk1"/>
                </a:solidFill>
                <a:latin typeface="Calibri"/>
                <a:ea typeface="Calibri"/>
                <a:cs typeface="Calibri"/>
                <a:sym typeface="Calibri"/>
              </a:rPr>
              <a:t>What is your project topic?</a:t>
            </a:r>
            <a:endParaRPr dirty="0"/>
          </a:p>
          <a:p>
            <a:pPr marL="685800" marR="0" lvl="0" indent="-514350" algn="l" rtl="0">
              <a:spcBef>
                <a:spcPts val="0"/>
              </a:spcBef>
              <a:spcAft>
                <a:spcPts val="0"/>
              </a:spcAft>
              <a:buClr>
                <a:schemeClr val="dk1"/>
              </a:buClr>
              <a:buSzPts val="2700"/>
              <a:buFont typeface="+mj-lt"/>
              <a:buAutoNum type="arabicPeriod"/>
            </a:pPr>
            <a:endParaRPr sz="27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700"/>
              <a:buFont typeface="+mj-lt"/>
              <a:buAutoNum type="arabicPeriod"/>
            </a:pPr>
            <a:r>
              <a:rPr lang="en-US" sz="2700" dirty="0">
                <a:solidFill>
                  <a:schemeClr val="dk1"/>
                </a:solidFill>
                <a:latin typeface="Calibri"/>
                <a:ea typeface="Calibri"/>
                <a:cs typeface="Calibri"/>
                <a:sym typeface="Calibri"/>
              </a:rPr>
              <a:t>Why are you interested in this topic?</a:t>
            </a:r>
            <a:endParaRPr dirty="0"/>
          </a:p>
          <a:p>
            <a:pPr marL="685800" marR="0" lvl="0" indent="-514350" algn="l" rtl="0">
              <a:spcBef>
                <a:spcPts val="0"/>
              </a:spcBef>
              <a:spcAft>
                <a:spcPts val="0"/>
              </a:spcAft>
              <a:buClr>
                <a:schemeClr val="dk1"/>
              </a:buClr>
              <a:buSzPts val="2700"/>
              <a:buFont typeface="+mj-lt"/>
              <a:buAutoNum type="arabicPeriod"/>
            </a:pPr>
            <a:endParaRPr sz="27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700"/>
              <a:buFont typeface="+mj-lt"/>
              <a:buAutoNum type="arabicPeriod"/>
            </a:pPr>
            <a:r>
              <a:rPr lang="en-US" sz="2700" dirty="0">
                <a:solidFill>
                  <a:schemeClr val="dk1"/>
                </a:solidFill>
                <a:latin typeface="Calibri"/>
                <a:ea typeface="Calibri"/>
                <a:cs typeface="Calibri"/>
                <a:sym typeface="Calibri"/>
              </a:rPr>
              <a:t>What is your project hypothesis?</a:t>
            </a:r>
            <a:endParaRPr dirty="0"/>
          </a:p>
          <a:p>
            <a:pPr marL="685800" marR="0" lvl="0" indent="-514350" algn="l" rtl="0">
              <a:spcBef>
                <a:spcPts val="0"/>
              </a:spcBef>
              <a:spcAft>
                <a:spcPts val="0"/>
              </a:spcAft>
              <a:buClr>
                <a:schemeClr val="dk1"/>
              </a:buClr>
              <a:buSzPts val="2700"/>
              <a:buFont typeface="+mj-lt"/>
              <a:buAutoNum type="arabicPeriod"/>
            </a:pPr>
            <a:endParaRPr sz="27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700"/>
              <a:buFont typeface="+mj-lt"/>
              <a:buAutoNum type="arabicPeriod"/>
            </a:pPr>
            <a:r>
              <a:rPr lang="en-US" sz="2700" dirty="0">
                <a:solidFill>
                  <a:schemeClr val="dk1"/>
                </a:solidFill>
                <a:latin typeface="Calibri"/>
                <a:ea typeface="Calibri"/>
                <a:cs typeface="Calibri"/>
                <a:sym typeface="Calibri"/>
              </a:rPr>
              <a:t>What data will you need to do this project?</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6"/>
        <p:cNvGrpSpPr/>
        <p:nvPr/>
      </p:nvGrpSpPr>
      <p:grpSpPr>
        <a:xfrm>
          <a:off x="0" y="0"/>
          <a:ext cx="0" cy="0"/>
          <a:chOff x="0" y="0"/>
          <a:chExt cx="0" cy="0"/>
        </a:xfrm>
      </p:grpSpPr>
      <p:sp>
        <p:nvSpPr>
          <p:cNvPr id="747" name="Google Shape;747;p54"/>
          <p:cNvSpPr/>
          <p:nvPr/>
        </p:nvSpPr>
        <p:spPr>
          <a:xfrm>
            <a:off x="0" y="0"/>
            <a:ext cx="497259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8" name="Google Shape;748;p54"/>
          <p:cNvSpPr txBox="1">
            <a:spLocks noGrp="1"/>
          </p:cNvSpPr>
          <p:nvPr>
            <p:ph type="title"/>
          </p:nvPr>
        </p:nvSpPr>
        <p:spPr>
          <a:xfrm>
            <a:off x="638557" y="2508506"/>
            <a:ext cx="3377183" cy="18409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Review of graphs</a:t>
            </a:r>
            <a:endParaRPr sz="4000" b="1">
              <a:solidFill>
                <a:schemeClr val="lt1"/>
              </a:solidFill>
            </a:endParaRPr>
          </a:p>
        </p:txBody>
      </p:sp>
      <p:pic>
        <p:nvPicPr>
          <p:cNvPr id="749" name="Google Shape;749;p54" descr="A view of a mountain&#10;&#10;Description automatically generated"/>
          <p:cNvPicPr preferRelativeResize="0"/>
          <p:nvPr/>
        </p:nvPicPr>
        <p:blipFill rotWithShape="1">
          <a:blip r:embed="rId3">
            <a:alphaModFix/>
          </a:blip>
          <a:srcRect/>
          <a:stretch/>
        </p:blipFill>
        <p:spPr>
          <a:xfrm>
            <a:off x="4654297" y="10"/>
            <a:ext cx="7537704" cy="685799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4"/>
        <p:cNvGrpSpPr/>
        <p:nvPr/>
      </p:nvGrpSpPr>
      <p:grpSpPr>
        <a:xfrm>
          <a:off x="0" y="0"/>
          <a:ext cx="0" cy="0"/>
          <a:chOff x="0" y="0"/>
          <a:chExt cx="0" cy="0"/>
        </a:xfrm>
      </p:grpSpPr>
      <p:sp>
        <p:nvSpPr>
          <p:cNvPr id="755" name="Google Shape;755;p55"/>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6" name="Google Shape;756;p55"/>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7" name="Google Shape;757;p55"/>
          <p:cNvSpPr txBox="1"/>
          <p:nvPr/>
        </p:nvSpPr>
        <p:spPr>
          <a:xfrm>
            <a:off x="580391" y="947056"/>
            <a:ext cx="2771103" cy="49638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XY graphs show us patterns and relationships between two variables (x and y). This is the number of </a:t>
            </a:r>
            <a:r>
              <a:rPr lang="en-US" sz="2400">
                <a:solidFill>
                  <a:srgbClr val="0070C0"/>
                </a:solidFill>
                <a:latin typeface="Calibri"/>
                <a:ea typeface="Calibri"/>
                <a:cs typeface="Calibri"/>
                <a:sym typeface="Calibri"/>
              </a:rPr>
              <a:t>bald eagle breeding pairs </a:t>
            </a:r>
            <a:r>
              <a:rPr lang="en-US" sz="2400">
                <a:solidFill>
                  <a:schemeClr val="dk1"/>
                </a:solidFill>
                <a:latin typeface="Calibri"/>
                <a:ea typeface="Calibri"/>
                <a:cs typeface="Calibri"/>
                <a:sym typeface="Calibri"/>
              </a:rPr>
              <a:t>observed in Washington </a:t>
            </a:r>
            <a:r>
              <a:rPr lang="en-US" sz="2400">
                <a:solidFill>
                  <a:srgbClr val="00B050"/>
                </a:solidFill>
                <a:latin typeface="Calibri"/>
                <a:ea typeface="Calibri"/>
                <a:cs typeface="Calibri"/>
                <a:sym typeface="Calibri"/>
              </a:rPr>
              <a:t>each year </a:t>
            </a:r>
            <a:r>
              <a:rPr lang="en-US" sz="2400">
                <a:solidFill>
                  <a:schemeClr val="dk1"/>
                </a:solidFill>
                <a:latin typeface="Calibri"/>
                <a:ea typeface="Calibri"/>
                <a:cs typeface="Calibri"/>
                <a:sym typeface="Calibri"/>
              </a:rPr>
              <a:t>from 1967-2005. In this case, as x (</a:t>
            </a:r>
            <a:r>
              <a:rPr lang="en-US" sz="2400">
                <a:solidFill>
                  <a:srgbClr val="00B050"/>
                </a:solidFill>
                <a:latin typeface="Calibri"/>
                <a:ea typeface="Calibri"/>
                <a:cs typeface="Calibri"/>
                <a:sym typeface="Calibri"/>
              </a:rPr>
              <a:t>time</a:t>
            </a:r>
            <a:r>
              <a:rPr lang="en-US" sz="2400">
                <a:solidFill>
                  <a:schemeClr val="dk1"/>
                </a:solidFill>
                <a:latin typeface="Calibri"/>
                <a:ea typeface="Calibri"/>
                <a:cs typeface="Calibri"/>
                <a:sym typeface="Calibri"/>
              </a:rPr>
              <a:t>) goes up, y </a:t>
            </a:r>
            <a:r>
              <a:rPr lang="en-US" sz="2400">
                <a:solidFill>
                  <a:srgbClr val="0070C0"/>
                </a:solidFill>
                <a:latin typeface="Calibri"/>
                <a:ea typeface="Calibri"/>
                <a:cs typeface="Calibri"/>
                <a:sym typeface="Calibri"/>
              </a:rPr>
              <a:t>(# bald eagle pairs</a:t>
            </a:r>
            <a:r>
              <a:rPr lang="en-US" sz="2400">
                <a:solidFill>
                  <a:schemeClr val="dk1"/>
                </a:solidFill>
                <a:latin typeface="Calibri"/>
                <a:ea typeface="Calibri"/>
                <a:cs typeface="Calibri"/>
                <a:sym typeface="Calibri"/>
              </a:rPr>
              <a:t>) changes.</a:t>
            </a:r>
            <a:endParaRPr/>
          </a:p>
        </p:txBody>
      </p:sp>
      <p:sp>
        <p:nvSpPr>
          <p:cNvPr id="758" name="Google Shape;758;p55"/>
          <p:cNvSpPr txBox="1"/>
          <p:nvPr/>
        </p:nvSpPr>
        <p:spPr>
          <a:xfrm>
            <a:off x="3243204" y="5488689"/>
            <a:ext cx="124358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Calibri"/>
                <a:ea typeface="Calibri"/>
                <a:cs typeface="Calibri"/>
                <a:sym typeface="Calibri"/>
              </a:rPr>
              <a:t>y-axis: our dependent variable</a:t>
            </a:r>
            <a:endParaRPr/>
          </a:p>
        </p:txBody>
      </p:sp>
      <p:sp>
        <p:nvSpPr>
          <p:cNvPr id="759" name="Google Shape;759;p55"/>
          <p:cNvSpPr txBox="1"/>
          <p:nvPr/>
        </p:nvSpPr>
        <p:spPr>
          <a:xfrm>
            <a:off x="6454054" y="5810062"/>
            <a:ext cx="37706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B050"/>
                </a:solidFill>
                <a:latin typeface="Calibri"/>
                <a:ea typeface="Calibri"/>
                <a:cs typeface="Calibri"/>
                <a:sym typeface="Calibri"/>
              </a:rPr>
              <a:t>x-axis: our independent variable</a:t>
            </a:r>
            <a:endParaRPr/>
          </a:p>
        </p:txBody>
      </p:sp>
      <p:sp>
        <p:nvSpPr>
          <p:cNvPr id="760" name="Google Shape;760;p55"/>
          <p:cNvSpPr txBox="1"/>
          <p:nvPr/>
        </p:nvSpPr>
        <p:spPr>
          <a:xfrm rot="-5400000">
            <a:off x="1801212" y="2740080"/>
            <a:ext cx="464786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70C0"/>
                </a:solidFill>
                <a:latin typeface="Calibri"/>
                <a:ea typeface="Calibri"/>
                <a:cs typeface="Calibri"/>
                <a:sym typeface="Calibri"/>
              </a:rPr>
              <a:t>Number of bald eagle breeding pairs in WA</a:t>
            </a:r>
            <a:endParaRPr dirty="0"/>
          </a:p>
        </p:txBody>
      </p:sp>
      <p:pic>
        <p:nvPicPr>
          <p:cNvPr id="761" name="Google Shape;761;p55"/>
          <p:cNvPicPr preferRelativeResize="0"/>
          <p:nvPr/>
        </p:nvPicPr>
        <p:blipFill rotWithShape="1">
          <a:blip r:embed="rId3">
            <a:alphaModFix/>
          </a:blip>
          <a:srcRect t="4785" b="4022"/>
          <a:stretch/>
        </p:blipFill>
        <p:spPr>
          <a:xfrm>
            <a:off x="4320093" y="485847"/>
            <a:ext cx="7391400" cy="5281147"/>
          </a:xfrm>
          <a:prstGeom prst="rect">
            <a:avLst/>
          </a:prstGeom>
          <a:noFill/>
          <a:ln>
            <a:noFill/>
          </a:ln>
        </p:spPr>
      </p:pic>
      <p:sp>
        <p:nvSpPr>
          <p:cNvPr id="762" name="Google Shape;762;p55"/>
          <p:cNvSpPr txBox="1"/>
          <p:nvPr/>
        </p:nvSpPr>
        <p:spPr>
          <a:xfrm>
            <a:off x="7920804" y="5321605"/>
            <a:ext cx="6358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B050"/>
                </a:solidFill>
                <a:latin typeface="Calibri"/>
                <a:ea typeface="Calibri"/>
                <a:cs typeface="Calibri"/>
                <a:sym typeface="Calibri"/>
              </a:rPr>
              <a:t>Year</a:t>
            </a:r>
            <a:endParaRPr/>
          </a:p>
        </p:txBody>
      </p:sp>
      <p:pic>
        <p:nvPicPr>
          <p:cNvPr id="763" name="Google Shape;763;p55"/>
          <p:cNvPicPr preferRelativeResize="0"/>
          <p:nvPr/>
        </p:nvPicPr>
        <p:blipFill rotWithShape="1">
          <a:blip r:embed="rId4">
            <a:alphaModFix/>
          </a:blip>
          <a:srcRect/>
          <a:stretch/>
        </p:blipFill>
        <p:spPr>
          <a:xfrm>
            <a:off x="5093745" y="1167064"/>
            <a:ext cx="3307305" cy="198811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8"/>
        <p:cNvGrpSpPr/>
        <p:nvPr/>
      </p:nvGrpSpPr>
      <p:grpSpPr>
        <a:xfrm>
          <a:off x="0" y="0"/>
          <a:ext cx="0" cy="0"/>
          <a:chOff x="0" y="0"/>
          <a:chExt cx="0" cy="0"/>
        </a:xfrm>
      </p:grpSpPr>
      <p:sp>
        <p:nvSpPr>
          <p:cNvPr id="769" name="Google Shape;769;p56"/>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0" name="Google Shape;770;p56"/>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771" name="Google Shape;771;p56"/>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2" name="Google Shape;772;p56"/>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3" name="Google Shape;773;p56"/>
          <p:cNvSpPr/>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900" dirty="0">
                <a:solidFill>
                  <a:schemeClr val="dk1"/>
                </a:solidFill>
                <a:latin typeface="Calibri"/>
                <a:ea typeface="Calibri"/>
                <a:cs typeface="Calibri"/>
                <a:sym typeface="Calibri"/>
              </a:rPr>
              <a:t>What can we tell from this graph?</a:t>
            </a:r>
            <a:endParaRPr dirty="0"/>
          </a:p>
          <a:p>
            <a:pPr marL="0" marR="0" lvl="0" indent="0" algn="l" rtl="0">
              <a:lnSpc>
                <a:spcPct val="90000"/>
              </a:lnSpc>
              <a:spcBef>
                <a:spcPts val="0"/>
              </a:spcBef>
              <a:spcAft>
                <a:spcPts val="0"/>
              </a:spcAft>
              <a:buNone/>
            </a:pPr>
            <a:endParaRPr sz="2700" dirty="0">
              <a:solidFill>
                <a:schemeClr val="dk1"/>
              </a:solidFill>
              <a:latin typeface="Calibri"/>
              <a:ea typeface="Calibri"/>
              <a:cs typeface="Calibri"/>
              <a:sym typeface="Calibri"/>
            </a:endParaRPr>
          </a:p>
          <a:p>
            <a:pPr marL="514350" marR="0" lvl="0" indent="-514350" algn="l" rtl="0">
              <a:lnSpc>
                <a:spcPct val="90000"/>
              </a:lnSpc>
              <a:spcBef>
                <a:spcPts val="0"/>
              </a:spcBef>
              <a:spcAft>
                <a:spcPts val="0"/>
              </a:spcAft>
              <a:buClr>
                <a:schemeClr val="dk1"/>
              </a:buClr>
              <a:buSzPts val="2800"/>
              <a:buFont typeface="+mj-lt"/>
              <a:buAutoNum type="arabicPeriod"/>
            </a:pPr>
            <a:r>
              <a:rPr lang="en-US" sz="2800" dirty="0">
                <a:solidFill>
                  <a:schemeClr val="dk1"/>
                </a:solidFill>
                <a:latin typeface="Calibri"/>
                <a:ea typeface="Calibri"/>
                <a:cs typeface="Calibri"/>
                <a:sym typeface="Calibri"/>
              </a:rPr>
              <a:t>What does the range of the x-axis tell you?</a:t>
            </a:r>
            <a:endParaRPr dirty="0"/>
          </a:p>
          <a:p>
            <a:pPr marL="692150" marR="0" lvl="0" indent="-514350" algn="l" rtl="0">
              <a:lnSpc>
                <a:spcPct val="90000"/>
              </a:lnSpc>
              <a:spcBef>
                <a:spcPts val="0"/>
              </a:spcBef>
              <a:spcAft>
                <a:spcPts val="0"/>
              </a:spcAft>
              <a:buClr>
                <a:schemeClr val="dk1"/>
              </a:buClr>
              <a:buSzPts val="2800"/>
              <a:buFont typeface="+mj-lt"/>
              <a:buAutoNum type="arabicPeriod"/>
            </a:pPr>
            <a:endParaRPr sz="2800" dirty="0">
              <a:solidFill>
                <a:schemeClr val="dk1"/>
              </a:solidFill>
              <a:latin typeface="Calibri"/>
              <a:ea typeface="Calibri"/>
              <a:cs typeface="Calibri"/>
              <a:sym typeface="Calibri"/>
            </a:endParaRPr>
          </a:p>
          <a:p>
            <a:pPr marL="514350" marR="0" lvl="0" indent="-514350" algn="l" rtl="0">
              <a:lnSpc>
                <a:spcPct val="90000"/>
              </a:lnSpc>
              <a:spcBef>
                <a:spcPts val="0"/>
              </a:spcBef>
              <a:spcAft>
                <a:spcPts val="0"/>
              </a:spcAft>
              <a:buClr>
                <a:schemeClr val="dk1"/>
              </a:buClr>
              <a:buSzPts val="2800"/>
              <a:buFont typeface="+mj-lt"/>
              <a:buAutoNum type="arabicPeriod"/>
            </a:pPr>
            <a:r>
              <a:rPr lang="en-US" sz="2800" dirty="0">
                <a:solidFill>
                  <a:schemeClr val="dk1"/>
                </a:solidFill>
                <a:latin typeface="Calibri"/>
                <a:ea typeface="Calibri"/>
                <a:cs typeface="Calibri"/>
                <a:sym typeface="Calibri"/>
              </a:rPr>
              <a:t>What does the range of the y-axis tell you?</a:t>
            </a:r>
            <a:endParaRPr dirty="0"/>
          </a:p>
          <a:p>
            <a:pPr marL="692150" marR="0" lvl="0" indent="-514350" algn="l" rtl="0">
              <a:lnSpc>
                <a:spcPct val="90000"/>
              </a:lnSpc>
              <a:spcBef>
                <a:spcPts val="0"/>
              </a:spcBef>
              <a:spcAft>
                <a:spcPts val="0"/>
              </a:spcAft>
              <a:buClr>
                <a:schemeClr val="dk1"/>
              </a:buClr>
              <a:buSzPts val="2800"/>
              <a:buFont typeface="+mj-lt"/>
              <a:buAutoNum type="arabicPeriod"/>
            </a:pPr>
            <a:endParaRPr sz="2800" dirty="0">
              <a:solidFill>
                <a:schemeClr val="dk1"/>
              </a:solidFill>
              <a:latin typeface="Calibri"/>
              <a:ea typeface="Calibri"/>
              <a:cs typeface="Calibri"/>
              <a:sym typeface="Calibri"/>
            </a:endParaRPr>
          </a:p>
          <a:p>
            <a:pPr marL="514350" marR="0" lvl="0" indent="-514350" algn="l" rtl="0">
              <a:lnSpc>
                <a:spcPct val="90000"/>
              </a:lnSpc>
              <a:spcBef>
                <a:spcPts val="0"/>
              </a:spcBef>
              <a:spcAft>
                <a:spcPts val="0"/>
              </a:spcAft>
              <a:buClr>
                <a:schemeClr val="dk1"/>
              </a:buClr>
              <a:buSzPts val="2800"/>
              <a:buFont typeface="+mj-lt"/>
              <a:buAutoNum type="arabicPeriod"/>
            </a:pPr>
            <a:r>
              <a:rPr lang="en-US" sz="2800" dirty="0">
                <a:solidFill>
                  <a:schemeClr val="dk1"/>
                </a:solidFill>
                <a:latin typeface="Calibri"/>
                <a:ea typeface="Calibri"/>
                <a:cs typeface="Calibri"/>
                <a:sym typeface="Calibri"/>
              </a:rPr>
              <a:t>If someone wanted to know how many bald eagle pairs were observed in Washington in 1995, what would you tell them?</a:t>
            </a:r>
            <a:endParaRPr dirty="0"/>
          </a:p>
          <a:p>
            <a:pPr marL="692150" marR="0" lvl="0" indent="-514350" algn="l" rtl="0">
              <a:lnSpc>
                <a:spcPct val="90000"/>
              </a:lnSpc>
              <a:spcBef>
                <a:spcPts val="0"/>
              </a:spcBef>
              <a:spcAft>
                <a:spcPts val="0"/>
              </a:spcAft>
              <a:buClr>
                <a:schemeClr val="dk1"/>
              </a:buClr>
              <a:buSzPts val="2800"/>
              <a:buFont typeface="+mj-lt"/>
              <a:buAutoNum type="arabicPeriod"/>
            </a:pPr>
            <a:endParaRPr sz="2800" dirty="0">
              <a:solidFill>
                <a:schemeClr val="dk1"/>
              </a:solidFill>
              <a:latin typeface="Calibri"/>
              <a:ea typeface="Calibri"/>
              <a:cs typeface="Calibri"/>
              <a:sym typeface="Calibri"/>
            </a:endParaRPr>
          </a:p>
          <a:p>
            <a:pPr marL="514350" marR="0" lvl="0" indent="-514350" algn="l" rtl="0">
              <a:lnSpc>
                <a:spcPct val="90000"/>
              </a:lnSpc>
              <a:spcBef>
                <a:spcPts val="0"/>
              </a:spcBef>
              <a:spcAft>
                <a:spcPts val="0"/>
              </a:spcAft>
              <a:buClr>
                <a:schemeClr val="dk1"/>
              </a:buClr>
              <a:buSzPts val="2800"/>
              <a:buFont typeface="+mj-lt"/>
              <a:buAutoNum type="arabicPeriod"/>
            </a:pPr>
            <a:r>
              <a:rPr lang="en-US" sz="2800" dirty="0">
                <a:solidFill>
                  <a:schemeClr val="dk1"/>
                </a:solidFill>
                <a:latin typeface="Calibri"/>
                <a:ea typeface="Calibri"/>
                <a:cs typeface="Calibri"/>
                <a:sym typeface="Calibri"/>
              </a:rPr>
              <a:t>In general, what is happening to the number of observed bald eagle pairs over time?</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8"/>
        <p:cNvGrpSpPr/>
        <p:nvPr/>
      </p:nvGrpSpPr>
      <p:grpSpPr>
        <a:xfrm>
          <a:off x="0" y="0"/>
          <a:ext cx="0" cy="0"/>
          <a:chOff x="0" y="0"/>
          <a:chExt cx="0" cy="0"/>
        </a:xfrm>
      </p:grpSpPr>
      <p:sp>
        <p:nvSpPr>
          <p:cNvPr id="779" name="Google Shape;779;p57"/>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0" name="Google Shape;780;p57"/>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781" name="Google Shape;781;p57"/>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2" name="Google Shape;782;p57"/>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3" name="Google Shape;783;p57"/>
          <p:cNvSpPr/>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2900" dirty="0">
                <a:solidFill>
                  <a:schemeClr val="dk1"/>
                </a:solidFill>
                <a:latin typeface="Calibri"/>
                <a:ea typeface="Calibri"/>
                <a:cs typeface="Calibri"/>
                <a:sym typeface="Calibri"/>
              </a:rPr>
              <a:t>What can we NOT tell from this graph?</a:t>
            </a:r>
            <a:endParaRPr dirty="0"/>
          </a:p>
          <a:p>
            <a:pPr marL="0" marR="0" lvl="0" indent="0" algn="l" rtl="0">
              <a:spcBef>
                <a:spcPts val="0"/>
              </a:spcBef>
              <a:spcAft>
                <a:spcPts val="0"/>
              </a:spcAft>
              <a:buNone/>
            </a:pPr>
            <a:endParaRPr sz="27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mj-lt"/>
              <a:buAutoNum type="arabicPeriod"/>
            </a:pPr>
            <a:r>
              <a:rPr lang="en-US" sz="2800" dirty="0">
                <a:solidFill>
                  <a:schemeClr val="dk1"/>
                </a:solidFill>
                <a:latin typeface="Calibri"/>
                <a:ea typeface="Calibri"/>
                <a:cs typeface="Calibri"/>
                <a:sym typeface="Calibri"/>
              </a:rPr>
              <a:t>How many bald eagle breeding pairs were observed in Washington in 2003?</a:t>
            </a:r>
            <a:endParaRPr dirty="0"/>
          </a:p>
          <a:p>
            <a:pPr marL="692150" marR="0" lvl="0" indent="-514350" algn="l" rtl="0">
              <a:spcBef>
                <a:spcPts val="0"/>
              </a:spcBef>
              <a:spcAft>
                <a:spcPts val="0"/>
              </a:spcAft>
              <a:buClr>
                <a:schemeClr val="dk1"/>
              </a:buClr>
              <a:buSzPts val="2800"/>
              <a:buFont typeface="+mj-lt"/>
              <a:buAutoNum type="arabicPeriod"/>
            </a:pPr>
            <a:endParaRPr sz="28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mj-lt"/>
              <a:buAutoNum type="arabicPeriod"/>
            </a:pPr>
            <a:r>
              <a:rPr lang="en-US" sz="2800" dirty="0">
                <a:solidFill>
                  <a:schemeClr val="dk1"/>
                </a:solidFill>
                <a:latin typeface="Calibri"/>
                <a:ea typeface="Calibri"/>
                <a:cs typeface="Calibri"/>
                <a:sym typeface="Calibri"/>
              </a:rPr>
              <a:t>Why are there more bald eagle pairs observed in later years compared to earlier years? </a:t>
            </a:r>
            <a:endParaRPr dirty="0"/>
          </a:p>
          <a:p>
            <a:pPr marL="692150" marR="0" lvl="0" indent="-514350" algn="l" rtl="0">
              <a:spcBef>
                <a:spcPts val="0"/>
              </a:spcBef>
              <a:spcAft>
                <a:spcPts val="0"/>
              </a:spcAft>
              <a:buClr>
                <a:schemeClr val="dk1"/>
              </a:buClr>
              <a:buSzPts val="2800"/>
              <a:buFont typeface="+mj-lt"/>
              <a:buAutoNum type="arabicPeriod"/>
            </a:pPr>
            <a:endParaRPr sz="28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mj-lt"/>
              <a:buAutoNum type="arabicPeriod"/>
            </a:pPr>
            <a:r>
              <a:rPr lang="en-US" sz="2800" dirty="0">
                <a:solidFill>
                  <a:schemeClr val="dk1"/>
                </a:solidFill>
                <a:latin typeface="Calibri"/>
                <a:ea typeface="Calibri"/>
                <a:cs typeface="Calibri"/>
                <a:sym typeface="Calibri"/>
              </a:rPr>
              <a:t>What are some other things that affect the number of bald eagle pairs observed?</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8"/>
        <p:cNvGrpSpPr/>
        <p:nvPr/>
      </p:nvGrpSpPr>
      <p:grpSpPr>
        <a:xfrm>
          <a:off x="0" y="0"/>
          <a:ext cx="0" cy="0"/>
          <a:chOff x="0" y="0"/>
          <a:chExt cx="0" cy="0"/>
        </a:xfrm>
      </p:grpSpPr>
      <p:sp>
        <p:nvSpPr>
          <p:cNvPr id="789" name="Google Shape;789;p5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0" name="Google Shape;790;p58"/>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1" name="Google Shape;791;p58"/>
          <p:cNvSpPr txBox="1"/>
          <p:nvPr/>
        </p:nvSpPr>
        <p:spPr>
          <a:xfrm>
            <a:off x="477012" y="424584"/>
            <a:ext cx="2595372" cy="59533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This graph is showing the average # of points per game vs. the average # of free throw attempts per game for different players in a basketball tournament. The line shown is a trend line, showing the average relationship between </a:t>
            </a:r>
            <a:r>
              <a:rPr lang="en-US" sz="2400">
                <a:solidFill>
                  <a:srgbClr val="00B050"/>
                </a:solidFill>
                <a:latin typeface="Calibri"/>
                <a:ea typeface="Calibri"/>
                <a:cs typeface="Calibri"/>
                <a:sym typeface="Calibri"/>
              </a:rPr>
              <a:t>x (free throw attempts) </a:t>
            </a:r>
            <a:r>
              <a:rPr lang="en-US" sz="2400">
                <a:solidFill>
                  <a:schemeClr val="dk1"/>
                </a:solidFill>
                <a:latin typeface="Calibri"/>
                <a:ea typeface="Calibri"/>
                <a:cs typeface="Calibri"/>
                <a:sym typeface="Calibri"/>
              </a:rPr>
              <a:t>and </a:t>
            </a:r>
            <a:r>
              <a:rPr lang="en-US" sz="2400">
                <a:solidFill>
                  <a:srgbClr val="0070C0"/>
                </a:solidFill>
                <a:latin typeface="Calibri"/>
                <a:ea typeface="Calibri"/>
                <a:cs typeface="Calibri"/>
                <a:sym typeface="Calibri"/>
              </a:rPr>
              <a:t>y (points per game).</a:t>
            </a:r>
            <a:endParaRPr/>
          </a:p>
        </p:txBody>
      </p:sp>
      <p:pic>
        <p:nvPicPr>
          <p:cNvPr id="792" name="Google Shape;792;p58"/>
          <p:cNvPicPr preferRelativeResize="0"/>
          <p:nvPr/>
        </p:nvPicPr>
        <p:blipFill rotWithShape="1">
          <a:blip r:embed="rId3">
            <a:alphaModFix/>
          </a:blip>
          <a:srcRect/>
          <a:stretch/>
        </p:blipFill>
        <p:spPr>
          <a:xfrm>
            <a:off x="3704230" y="480060"/>
            <a:ext cx="8010758" cy="4963275"/>
          </a:xfrm>
          <a:prstGeom prst="rect">
            <a:avLst/>
          </a:prstGeom>
          <a:noFill/>
          <a:ln>
            <a:noFill/>
          </a:ln>
        </p:spPr>
      </p:pic>
      <p:pic>
        <p:nvPicPr>
          <p:cNvPr id="793" name="Google Shape;793;p58"/>
          <p:cNvPicPr preferRelativeResize="0"/>
          <p:nvPr/>
        </p:nvPicPr>
        <p:blipFill rotWithShape="1">
          <a:blip r:embed="rId4">
            <a:alphaModFix/>
          </a:blip>
          <a:srcRect/>
          <a:stretch/>
        </p:blipFill>
        <p:spPr>
          <a:xfrm>
            <a:off x="2989553" y="4186788"/>
            <a:ext cx="1904841" cy="219115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8"/>
        <p:cNvGrpSpPr/>
        <p:nvPr/>
      </p:nvGrpSpPr>
      <p:grpSpPr>
        <a:xfrm>
          <a:off x="0" y="0"/>
          <a:ext cx="0" cy="0"/>
          <a:chOff x="0" y="0"/>
          <a:chExt cx="0" cy="0"/>
        </a:xfrm>
      </p:grpSpPr>
      <p:sp>
        <p:nvSpPr>
          <p:cNvPr id="799" name="Google Shape;799;p59"/>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00" name="Google Shape;800;p59"/>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801" name="Google Shape;801;p59"/>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02" name="Google Shape;802;p59"/>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3" name="Google Shape;803;p59"/>
          <p:cNvSpPr/>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2900" dirty="0">
                <a:solidFill>
                  <a:schemeClr val="dk1"/>
                </a:solidFill>
                <a:latin typeface="Calibri"/>
                <a:ea typeface="Calibri"/>
                <a:cs typeface="Calibri"/>
                <a:sym typeface="Calibri"/>
              </a:rPr>
              <a:t>What can we tell from this graph?</a:t>
            </a:r>
            <a:endParaRPr dirty="0"/>
          </a:p>
          <a:p>
            <a:pPr marL="0" marR="0" lvl="0" indent="0" algn="l" rtl="0">
              <a:spcBef>
                <a:spcPts val="0"/>
              </a:spcBef>
              <a:spcAft>
                <a:spcPts val="0"/>
              </a:spcAft>
              <a:buNone/>
            </a:pPr>
            <a:endParaRPr sz="27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What do the number of dots tell you?</a:t>
            </a:r>
            <a:endParaRPr dirty="0"/>
          </a:p>
          <a:p>
            <a:pPr marL="692150" marR="0" lvl="0" indent="-514350" algn="l" rtl="0">
              <a:spcBef>
                <a:spcPts val="0"/>
              </a:spcBef>
              <a:spcAft>
                <a:spcPts val="0"/>
              </a:spcAft>
              <a:buClr>
                <a:schemeClr val="dk1"/>
              </a:buClr>
              <a:buSzPts val="2800"/>
              <a:buFont typeface="+mj-lt"/>
              <a:buAutoNum type="arabicPeriod"/>
            </a:pPr>
            <a:endParaRPr sz="28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What does the range of the x-axis tell you?</a:t>
            </a:r>
            <a:endParaRPr dirty="0"/>
          </a:p>
          <a:p>
            <a:pPr marL="692150" marR="0" lvl="0" indent="-514350" algn="l" rtl="0">
              <a:spcBef>
                <a:spcPts val="0"/>
              </a:spcBef>
              <a:spcAft>
                <a:spcPts val="0"/>
              </a:spcAft>
              <a:buClr>
                <a:schemeClr val="dk1"/>
              </a:buClr>
              <a:buSzPts val="2800"/>
              <a:buFont typeface="+mj-lt"/>
              <a:buAutoNum type="arabicPeriod"/>
            </a:pPr>
            <a:endParaRPr sz="28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What does the range of the y-axis tell you?</a:t>
            </a:r>
            <a:endParaRPr dirty="0"/>
          </a:p>
          <a:p>
            <a:pPr marL="692150" marR="0" lvl="0" indent="-514350" algn="l" rtl="0">
              <a:spcBef>
                <a:spcPts val="0"/>
              </a:spcBef>
              <a:spcAft>
                <a:spcPts val="0"/>
              </a:spcAft>
              <a:buClr>
                <a:schemeClr val="dk1"/>
              </a:buClr>
              <a:buSzPts val="2800"/>
              <a:buFont typeface="+mj-lt"/>
              <a:buAutoNum type="arabicPeriod"/>
            </a:pPr>
            <a:endParaRPr sz="28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If someone had an average of 3 free throw attempts per game, how many average points per game would you expect, based on the trend line?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6"/>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7" name="Google Shape;177;p6"/>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178" name="Google Shape;178;p6"/>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9" name="Google Shape;179;p6"/>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6"/>
          <p:cNvSpPr/>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600" dirty="0">
                <a:solidFill>
                  <a:schemeClr val="dk1"/>
                </a:solidFill>
                <a:latin typeface="Calibri"/>
                <a:ea typeface="Calibri"/>
                <a:cs typeface="Calibri"/>
                <a:sym typeface="Calibri"/>
              </a:rPr>
              <a:t>Go to the Washington State Department of Ecology air monitoring map:</a:t>
            </a:r>
            <a:endParaRPr dirty="0"/>
          </a:p>
          <a:p>
            <a:pPr marL="0" marR="0" lvl="0" indent="0" algn="l" rtl="0">
              <a:lnSpc>
                <a:spcPct val="90000"/>
              </a:lnSpc>
              <a:spcBef>
                <a:spcPts val="600"/>
              </a:spcBef>
              <a:spcAft>
                <a:spcPts val="0"/>
              </a:spcAft>
              <a:buClr>
                <a:schemeClr val="dk1"/>
              </a:buClr>
              <a:buSzPts val="2600"/>
              <a:buFont typeface="Arial"/>
              <a:buChar char="•"/>
            </a:pPr>
            <a:r>
              <a:rPr lang="en-US" sz="26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https://enviwa.ecology.wa.gov/home/map</a:t>
            </a:r>
            <a:endParaRPr sz="2600"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2600"/>
              <a:buFont typeface="Arial"/>
              <a:buChar char="•"/>
            </a:pPr>
            <a:r>
              <a:rPr lang="en-US" sz="2600" dirty="0">
                <a:solidFill>
                  <a:schemeClr val="dk1"/>
                </a:solidFill>
                <a:latin typeface="Calibri"/>
                <a:ea typeface="Calibri"/>
                <a:cs typeface="Calibri"/>
                <a:sym typeface="Calibri"/>
              </a:rPr>
              <a:t>WAQA=Washington Air Quality Advisory and is a different version of the Air Quality Index (AQI)</a:t>
            </a:r>
            <a:endParaRPr dirty="0"/>
          </a:p>
          <a:p>
            <a:pPr marL="685800" marR="0" lvl="1" indent="-457200" algn="l" rtl="0">
              <a:lnSpc>
                <a:spcPct val="90000"/>
              </a:lnSpc>
              <a:spcBef>
                <a:spcPts val="600"/>
              </a:spcBef>
              <a:spcAft>
                <a:spcPts val="0"/>
              </a:spcAft>
              <a:buClr>
                <a:schemeClr val="dk1"/>
              </a:buClr>
              <a:buSzPts val="2600"/>
              <a:buFont typeface="Courier New" panose="02070309020205020404" pitchFamily="49" charset="0"/>
              <a:buChar char="o"/>
            </a:pPr>
            <a:r>
              <a:rPr lang="en-US" sz="2600" b="0" i="0" u="none" strike="noStrike" cap="none" dirty="0">
                <a:solidFill>
                  <a:schemeClr val="dk1"/>
                </a:solidFill>
                <a:latin typeface="Calibri"/>
                <a:ea typeface="Calibri"/>
                <a:cs typeface="Calibri"/>
                <a:sym typeface="Calibri"/>
              </a:rPr>
              <a:t>Which air monitor are you looking at?</a:t>
            </a:r>
            <a:endParaRPr dirty="0"/>
          </a:p>
          <a:p>
            <a:pPr marL="685800" marR="0" lvl="1" indent="-457200" algn="l" rtl="0">
              <a:lnSpc>
                <a:spcPct val="90000"/>
              </a:lnSpc>
              <a:spcBef>
                <a:spcPts val="600"/>
              </a:spcBef>
              <a:spcAft>
                <a:spcPts val="0"/>
              </a:spcAft>
              <a:buClr>
                <a:schemeClr val="dk1"/>
              </a:buClr>
              <a:buSzPts val="2600"/>
              <a:buFont typeface="Courier New" panose="02070309020205020404" pitchFamily="49" charset="0"/>
              <a:buChar char="o"/>
            </a:pPr>
            <a:r>
              <a:rPr lang="en-US" sz="2600" b="0" i="0" u="none" strike="noStrike" cap="none" dirty="0">
                <a:solidFill>
                  <a:schemeClr val="dk1"/>
                </a:solidFill>
                <a:latin typeface="Calibri"/>
                <a:ea typeface="Calibri"/>
                <a:cs typeface="Calibri"/>
                <a:sym typeface="Calibri"/>
              </a:rPr>
              <a:t>What is the WAQA rating for the monitor you’re looking at?</a:t>
            </a:r>
            <a:endParaRPr dirty="0"/>
          </a:p>
          <a:p>
            <a:pPr marL="685800" marR="0" lvl="1" indent="-457200" algn="l" rtl="0">
              <a:lnSpc>
                <a:spcPct val="90000"/>
              </a:lnSpc>
              <a:spcBef>
                <a:spcPts val="600"/>
              </a:spcBef>
              <a:spcAft>
                <a:spcPts val="0"/>
              </a:spcAft>
              <a:buClr>
                <a:schemeClr val="dk1"/>
              </a:buClr>
              <a:buSzPts val="2600"/>
              <a:buFont typeface="Courier New" panose="02070309020205020404" pitchFamily="49" charset="0"/>
              <a:buChar char="o"/>
            </a:pPr>
            <a:r>
              <a:rPr lang="en-US" sz="2600" b="0" i="0" u="none" strike="noStrike" cap="none" dirty="0">
                <a:solidFill>
                  <a:schemeClr val="dk1"/>
                </a:solidFill>
                <a:latin typeface="Calibri"/>
                <a:ea typeface="Calibri"/>
                <a:cs typeface="Calibri"/>
                <a:sym typeface="Calibri"/>
              </a:rPr>
              <a:t>Which air pollutants are being monitored?</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8"/>
        <p:cNvGrpSpPr/>
        <p:nvPr/>
      </p:nvGrpSpPr>
      <p:grpSpPr>
        <a:xfrm>
          <a:off x="0" y="0"/>
          <a:ext cx="0" cy="0"/>
          <a:chOff x="0" y="0"/>
          <a:chExt cx="0" cy="0"/>
        </a:xfrm>
      </p:grpSpPr>
      <p:sp>
        <p:nvSpPr>
          <p:cNvPr id="809" name="Google Shape;809;p60"/>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0" name="Google Shape;810;p60"/>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811" name="Google Shape;811;p60"/>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2" name="Google Shape;812;p60"/>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3" name="Google Shape;813;p60"/>
          <p:cNvSpPr/>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2900" dirty="0">
                <a:solidFill>
                  <a:schemeClr val="dk1"/>
                </a:solidFill>
                <a:latin typeface="Calibri"/>
                <a:ea typeface="Calibri"/>
                <a:cs typeface="Calibri"/>
                <a:sym typeface="Calibri"/>
              </a:rPr>
              <a:t>What can we NOT tell from this graph?</a:t>
            </a:r>
            <a:endParaRPr dirty="0"/>
          </a:p>
          <a:p>
            <a:pPr marL="0" marR="0" lvl="0" indent="0" algn="l" rtl="0">
              <a:spcBef>
                <a:spcPts val="0"/>
              </a:spcBef>
              <a:spcAft>
                <a:spcPts val="0"/>
              </a:spcAft>
              <a:buNone/>
            </a:pPr>
            <a:endParaRPr sz="27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If someone had an average of 10 free throw attempts per game, how many average points per game would you expect?</a:t>
            </a:r>
            <a:endParaRPr dirty="0"/>
          </a:p>
          <a:p>
            <a:pPr marL="692150" marR="0" lvl="0" indent="-514350" algn="l" rtl="0">
              <a:spcBef>
                <a:spcPts val="0"/>
              </a:spcBef>
              <a:spcAft>
                <a:spcPts val="0"/>
              </a:spcAft>
              <a:buClr>
                <a:schemeClr val="dk1"/>
              </a:buClr>
              <a:buSzPts val="2800"/>
              <a:buFont typeface="+mj-lt"/>
              <a:buAutoNum type="arabicPeriod"/>
            </a:pPr>
            <a:endParaRPr sz="28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Why do average points per game go up when average free throw attempts go up?</a:t>
            </a:r>
            <a:endParaRPr dirty="0"/>
          </a:p>
          <a:p>
            <a:pPr marL="692150" marR="0" lvl="0" indent="-514350" algn="l" rtl="0">
              <a:spcBef>
                <a:spcPts val="0"/>
              </a:spcBef>
              <a:spcAft>
                <a:spcPts val="0"/>
              </a:spcAft>
              <a:buClr>
                <a:schemeClr val="dk1"/>
              </a:buClr>
              <a:buSzPts val="2800"/>
              <a:buFont typeface="+mj-lt"/>
              <a:buAutoNum type="arabicPeriod"/>
            </a:pPr>
            <a:endParaRPr sz="28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What are some other things that affect average points per game?</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8"/>
        <p:cNvGrpSpPr/>
        <p:nvPr/>
      </p:nvGrpSpPr>
      <p:grpSpPr>
        <a:xfrm>
          <a:off x="0" y="0"/>
          <a:ext cx="0" cy="0"/>
          <a:chOff x="0" y="0"/>
          <a:chExt cx="0" cy="0"/>
        </a:xfrm>
      </p:grpSpPr>
      <p:sp>
        <p:nvSpPr>
          <p:cNvPr id="819" name="Google Shape;819;p61"/>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0" name="Google Shape;820;p61"/>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821" name="Google Shape;821;p61"/>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2" name="Google Shape;822;p61"/>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3" name="Google Shape;823;p61"/>
          <p:cNvSpPr/>
          <p:nvPr/>
        </p:nvSpPr>
        <p:spPr>
          <a:xfrm>
            <a:off x="4037181" y="448056"/>
            <a:ext cx="7688475" cy="5961890"/>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None/>
            </a:pPr>
            <a:r>
              <a:rPr lang="en-US" sz="2890">
                <a:solidFill>
                  <a:schemeClr val="dk1"/>
                </a:solidFill>
                <a:latin typeface="Calibri"/>
                <a:ea typeface="Calibri"/>
                <a:cs typeface="Calibri"/>
                <a:sym typeface="Calibri"/>
              </a:rPr>
              <a:t>Discussion and drawing</a:t>
            </a:r>
            <a:endParaRPr/>
          </a:p>
          <a:p>
            <a:pPr marL="0" marR="0" lvl="0" indent="0" algn="l" rtl="0">
              <a:lnSpc>
                <a:spcPct val="80000"/>
              </a:lnSpc>
              <a:spcBef>
                <a:spcPts val="0"/>
              </a:spcBef>
              <a:spcAft>
                <a:spcPts val="0"/>
              </a:spcAft>
              <a:buNone/>
            </a:pPr>
            <a:endParaRPr sz="272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2720">
                <a:solidFill>
                  <a:schemeClr val="dk1"/>
                </a:solidFill>
                <a:latin typeface="Calibri"/>
                <a:ea typeface="Calibri"/>
                <a:cs typeface="Calibri"/>
                <a:sym typeface="Calibri"/>
              </a:rPr>
              <a:t>Write down at least 1 idea of graphs you could make for your project. Draw a sketch of what you think your graph might look like. </a:t>
            </a:r>
            <a:endParaRPr/>
          </a:p>
          <a:p>
            <a:pPr marL="0" marR="0" lvl="0" indent="0" algn="l" rtl="0">
              <a:lnSpc>
                <a:spcPct val="80000"/>
              </a:lnSpc>
              <a:spcBef>
                <a:spcPts val="0"/>
              </a:spcBef>
              <a:spcAft>
                <a:spcPts val="0"/>
              </a:spcAft>
              <a:buNone/>
            </a:pPr>
            <a:endParaRPr sz="238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2380">
                <a:solidFill>
                  <a:schemeClr val="dk1"/>
                </a:solidFill>
                <a:latin typeface="Calibri"/>
                <a:ea typeface="Calibri"/>
                <a:cs typeface="Calibri"/>
                <a:sym typeface="Calibri"/>
              </a:rPr>
              <a:t>Remember that the </a:t>
            </a:r>
            <a:r>
              <a:rPr lang="en-US" sz="2380">
                <a:solidFill>
                  <a:srgbClr val="00B050"/>
                </a:solidFill>
                <a:latin typeface="Calibri"/>
                <a:ea typeface="Calibri"/>
                <a:cs typeface="Calibri"/>
                <a:sym typeface="Calibri"/>
              </a:rPr>
              <a:t>independent</a:t>
            </a:r>
            <a:r>
              <a:rPr lang="en-US" sz="2380">
                <a:solidFill>
                  <a:schemeClr val="dk1"/>
                </a:solidFill>
                <a:latin typeface="Calibri"/>
                <a:ea typeface="Calibri"/>
                <a:cs typeface="Calibri"/>
                <a:sym typeface="Calibri"/>
              </a:rPr>
              <a:t> variable goes on the </a:t>
            </a:r>
            <a:r>
              <a:rPr lang="en-US" sz="2380">
                <a:solidFill>
                  <a:srgbClr val="00B050"/>
                </a:solidFill>
                <a:latin typeface="Calibri"/>
                <a:ea typeface="Calibri"/>
                <a:cs typeface="Calibri"/>
                <a:sym typeface="Calibri"/>
              </a:rPr>
              <a:t>x-axis</a:t>
            </a:r>
            <a:r>
              <a:rPr lang="en-US" sz="2380">
                <a:solidFill>
                  <a:schemeClr val="dk1"/>
                </a:solidFill>
                <a:latin typeface="Calibri"/>
                <a:ea typeface="Calibri"/>
                <a:cs typeface="Calibri"/>
                <a:sym typeface="Calibri"/>
              </a:rPr>
              <a:t> and the </a:t>
            </a:r>
            <a:r>
              <a:rPr lang="en-US" sz="2380">
                <a:solidFill>
                  <a:srgbClr val="0070C0"/>
                </a:solidFill>
                <a:latin typeface="Calibri"/>
                <a:ea typeface="Calibri"/>
                <a:cs typeface="Calibri"/>
                <a:sym typeface="Calibri"/>
              </a:rPr>
              <a:t>dependent</a:t>
            </a:r>
            <a:r>
              <a:rPr lang="en-US" sz="2380">
                <a:solidFill>
                  <a:schemeClr val="dk1"/>
                </a:solidFill>
                <a:latin typeface="Calibri"/>
                <a:ea typeface="Calibri"/>
                <a:cs typeface="Calibri"/>
                <a:sym typeface="Calibri"/>
              </a:rPr>
              <a:t> variable goes on the </a:t>
            </a:r>
            <a:r>
              <a:rPr lang="en-US" sz="2380">
                <a:solidFill>
                  <a:srgbClr val="0070C0"/>
                </a:solidFill>
                <a:latin typeface="Calibri"/>
                <a:ea typeface="Calibri"/>
                <a:cs typeface="Calibri"/>
                <a:sym typeface="Calibri"/>
              </a:rPr>
              <a:t>y-axis</a:t>
            </a:r>
            <a:r>
              <a:rPr lang="en-US" sz="2380">
                <a:solidFill>
                  <a:schemeClr val="dk1"/>
                </a:solidFill>
                <a:latin typeface="Calibri"/>
                <a:ea typeface="Calibri"/>
                <a:cs typeface="Calibri"/>
                <a:sym typeface="Calibri"/>
              </a:rPr>
              <a:t>. Recall from last week:</a:t>
            </a:r>
            <a:endParaRPr/>
          </a:p>
          <a:p>
            <a:pPr marL="0" marR="0" lvl="0" indent="0" algn="l" rtl="0">
              <a:lnSpc>
                <a:spcPct val="80000"/>
              </a:lnSpc>
              <a:spcBef>
                <a:spcPts val="0"/>
              </a:spcBef>
              <a:spcAft>
                <a:spcPts val="0"/>
              </a:spcAft>
              <a:buNone/>
            </a:pPr>
            <a:r>
              <a:rPr lang="en-US" sz="2380">
                <a:solidFill>
                  <a:schemeClr val="dk1"/>
                </a:solidFill>
                <a:latin typeface="Calibri"/>
                <a:ea typeface="Calibri"/>
                <a:cs typeface="Calibri"/>
                <a:sym typeface="Calibri"/>
              </a:rPr>
              <a:t>Scientists are often asking: how does a </a:t>
            </a:r>
            <a:r>
              <a:rPr lang="en-US" sz="2380">
                <a:solidFill>
                  <a:srgbClr val="0070C0"/>
                </a:solidFill>
                <a:latin typeface="Calibri"/>
                <a:ea typeface="Calibri"/>
                <a:cs typeface="Calibri"/>
                <a:sym typeface="Calibri"/>
              </a:rPr>
              <a:t>dependent</a:t>
            </a:r>
            <a:r>
              <a:rPr lang="en-US" sz="2380">
                <a:solidFill>
                  <a:schemeClr val="dk1"/>
                </a:solidFill>
                <a:latin typeface="Calibri"/>
                <a:ea typeface="Calibri"/>
                <a:cs typeface="Calibri"/>
                <a:sym typeface="Calibri"/>
              </a:rPr>
              <a:t> variable change in relation to a change in an </a:t>
            </a:r>
            <a:r>
              <a:rPr lang="en-US" sz="2380">
                <a:solidFill>
                  <a:srgbClr val="00B050"/>
                </a:solidFill>
                <a:latin typeface="Calibri"/>
                <a:ea typeface="Calibri"/>
                <a:cs typeface="Calibri"/>
                <a:sym typeface="Calibri"/>
              </a:rPr>
              <a:t>independent</a:t>
            </a:r>
            <a:r>
              <a:rPr lang="en-US" sz="2380">
                <a:solidFill>
                  <a:schemeClr val="dk1"/>
                </a:solidFill>
                <a:latin typeface="Calibri"/>
                <a:ea typeface="Calibri"/>
                <a:cs typeface="Calibri"/>
                <a:sym typeface="Calibri"/>
              </a:rPr>
              <a:t> variable?</a:t>
            </a:r>
            <a:endParaRPr/>
          </a:p>
          <a:p>
            <a:pPr marL="457200" marR="0" lvl="1" indent="0" algn="l" rtl="0">
              <a:lnSpc>
                <a:spcPct val="80000"/>
              </a:lnSpc>
              <a:spcBef>
                <a:spcPts val="0"/>
              </a:spcBef>
              <a:spcAft>
                <a:spcPts val="0"/>
              </a:spcAft>
              <a:buNone/>
            </a:pPr>
            <a:r>
              <a:rPr lang="en-US" sz="2380" b="0" i="0" u="none" strike="noStrike" cap="none">
                <a:solidFill>
                  <a:schemeClr val="dk1"/>
                </a:solidFill>
                <a:latin typeface="Calibri"/>
                <a:ea typeface="Calibri"/>
                <a:cs typeface="Calibri"/>
                <a:sym typeface="Calibri"/>
              </a:rPr>
              <a:t>Examples of </a:t>
            </a:r>
            <a:r>
              <a:rPr lang="en-US" sz="2380" b="0" i="0" u="none" strike="noStrike" cap="none">
                <a:solidFill>
                  <a:srgbClr val="0070C0"/>
                </a:solidFill>
                <a:latin typeface="Calibri"/>
                <a:ea typeface="Calibri"/>
                <a:cs typeface="Calibri"/>
                <a:sym typeface="Calibri"/>
              </a:rPr>
              <a:t>dependent</a:t>
            </a:r>
            <a:r>
              <a:rPr lang="en-US" sz="2380" b="0" i="0" u="none" strike="noStrike" cap="none">
                <a:solidFill>
                  <a:schemeClr val="dk1"/>
                </a:solidFill>
                <a:latin typeface="Calibri"/>
                <a:ea typeface="Calibri"/>
                <a:cs typeface="Calibri"/>
                <a:sym typeface="Calibri"/>
              </a:rPr>
              <a:t> variables include:</a:t>
            </a:r>
            <a:endParaRPr/>
          </a:p>
          <a:p>
            <a:pPr marL="1371600" marR="0" lvl="2" indent="-457200" algn="l" rtl="0">
              <a:lnSpc>
                <a:spcPct val="80000"/>
              </a:lnSpc>
              <a:spcBef>
                <a:spcPts val="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Air particle counts</a:t>
            </a:r>
            <a:endParaRPr/>
          </a:p>
          <a:p>
            <a:pPr marL="1371600" marR="0" lvl="2" indent="-457200" algn="l" rtl="0">
              <a:lnSpc>
                <a:spcPct val="80000"/>
              </a:lnSpc>
              <a:spcBef>
                <a:spcPts val="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Air particle mass</a:t>
            </a:r>
            <a:endParaRPr/>
          </a:p>
          <a:p>
            <a:pPr marL="1371600" marR="0" lvl="2" indent="-457200" algn="l" rtl="0">
              <a:lnSpc>
                <a:spcPct val="80000"/>
              </a:lnSpc>
              <a:spcBef>
                <a:spcPts val="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Air particle sizes</a:t>
            </a:r>
            <a:endParaRPr/>
          </a:p>
          <a:p>
            <a:pPr marL="457200" marR="0" lvl="1" indent="0" algn="l" rtl="0">
              <a:lnSpc>
                <a:spcPct val="80000"/>
              </a:lnSpc>
              <a:spcBef>
                <a:spcPts val="0"/>
              </a:spcBef>
              <a:spcAft>
                <a:spcPts val="0"/>
              </a:spcAft>
              <a:buNone/>
            </a:pPr>
            <a:r>
              <a:rPr lang="en-US" sz="2380" b="0" i="0" u="none" strike="noStrike" cap="none">
                <a:solidFill>
                  <a:schemeClr val="dk1"/>
                </a:solidFill>
                <a:latin typeface="Calibri"/>
                <a:ea typeface="Calibri"/>
                <a:cs typeface="Calibri"/>
                <a:sym typeface="Calibri"/>
              </a:rPr>
              <a:t>Examples of </a:t>
            </a:r>
            <a:r>
              <a:rPr lang="en-US" sz="2380" b="0" i="0" u="none" strike="noStrike" cap="none">
                <a:solidFill>
                  <a:srgbClr val="00B050"/>
                </a:solidFill>
                <a:latin typeface="Calibri"/>
                <a:ea typeface="Calibri"/>
                <a:cs typeface="Calibri"/>
                <a:sym typeface="Calibri"/>
              </a:rPr>
              <a:t>independent</a:t>
            </a:r>
            <a:r>
              <a:rPr lang="en-US" sz="2380" b="0" i="0" u="none" strike="noStrike" cap="none">
                <a:solidFill>
                  <a:schemeClr val="dk1"/>
                </a:solidFill>
                <a:latin typeface="Calibri"/>
                <a:ea typeface="Calibri"/>
                <a:cs typeface="Calibri"/>
                <a:sym typeface="Calibri"/>
              </a:rPr>
              <a:t> variables include:</a:t>
            </a:r>
            <a:endParaRPr/>
          </a:p>
          <a:p>
            <a:pPr marL="1371600" marR="0" lvl="2" indent="-457200" algn="l" rtl="0">
              <a:lnSpc>
                <a:spcPct val="80000"/>
              </a:lnSpc>
              <a:spcBef>
                <a:spcPts val="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Time</a:t>
            </a:r>
            <a:endParaRPr/>
          </a:p>
          <a:p>
            <a:pPr marL="1371600" marR="0" lvl="2" indent="-457200" algn="l" rtl="0">
              <a:lnSpc>
                <a:spcPct val="80000"/>
              </a:lnSpc>
              <a:spcBef>
                <a:spcPts val="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Place</a:t>
            </a:r>
            <a:endParaRPr/>
          </a:p>
          <a:p>
            <a:pPr marL="1371600" marR="0" lvl="2" indent="-457200" algn="l" rtl="0">
              <a:lnSpc>
                <a:spcPct val="80000"/>
              </a:lnSpc>
              <a:spcBef>
                <a:spcPts val="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Pollution sources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8"/>
        <p:cNvGrpSpPr/>
        <p:nvPr/>
      </p:nvGrpSpPr>
      <p:grpSpPr>
        <a:xfrm>
          <a:off x="0" y="0"/>
          <a:ext cx="0" cy="0"/>
          <a:chOff x="0" y="0"/>
          <a:chExt cx="0" cy="0"/>
        </a:xfrm>
      </p:grpSpPr>
      <p:sp>
        <p:nvSpPr>
          <p:cNvPr id="829" name="Google Shape;829;p62"/>
          <p:cNvSpPr/>
          <p:nvPr/>
        </p:nvSpPr>
        <p:spPr>
          <a:xfrm>
            <a:off x="0" y="0"/>
            <a:ext cx="497259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0" name="Google Shape;830;p62"/>
          <p:cNvSpPr txBox="1">
            <a:spLocks noGrp="1"/>
          </p:cNvSpPr>
          <p:nvPr>
            <p:ph type="title"/>
          </p:nvPr>
        </p:nvSpPr>
        <p:spPr>
          <a:xfrm>
            <a:off x="638557" y="2289050"/>
            <a:ext cx="3377183" cy="18409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Time scales</a:t>
            </a:r>
            <a:endParaRPr sz="4000" b="1">
              <a:solidFill>
                <a:schemeClr val="lt1"/>
              </a:solidFill>
            </a:endParaRPr>
          </a:p>
        </p:txBody>
      </p:sp>
      <p:pic>
        <p:nvPicPr>
          <p:cNvPr id="831" name="Google Shape;831;p62" descr="A view of a mountain&#10;&#10;Description automatically generated"/>
          <p:cNvPicPr preferRelativeResize="0"/>
          <p:nvPr/>
        </p:nvPicPr>
        <p:blipFill rotWithShape="1">
          <a:blip r:embed="rId3">
            <a:alphaModFix/>
          </a:blip>
          <a:srcRect/>
          <a:stretch/>
        </p:blipFill>
        <p:spPr>
          <a:xfrm>
            <a:off x="4654297" y="10"/>
            <a:ext cx="7537704" cy="685799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36"/>
        <p:cNvGrpSpPr/>
        <p:nvPr/>
      </p:nvGrpSpPr>
      <p:grpSpPr>
        <a:xfrm>
          <a:off x="0" y="0"/>
          <a:ext cx="0" cy="0"/>
          <a:chOff x="0" y="0"/>
          <a:chExt cx="0" cy="0"/>
        </a:xfrm>
      </p:grpSpPr>
      <p:sp>
        <p:nvSpPr>
          <p:cNvPr id="837" name="Google Shape;837;p63"/>
          <p:cNvSpPr/>
          <p:nvPr/>
        </p:nvSpPr>
        <p:spPr>
          <a:xfrm>
            <a:off x="0" y="0"/>
            <a:ext cx="1219200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8" name="Google Shape;838;p63"/>
          <p:cNvSpPr/>
          <p:nvPr/>
        </p:nvSpPr>
        <p:spPr>
          <a:xfrm>
            <a:off x="3580067" y="484632"/>
            <a:ext cx="8129016" cy="5724144"/>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39" name="Google Shape;839;p63"/>
          <p:cNvPicPr preferRelativeResize="0"/>
          <p:nvPr/>
        </p:nvPicPr>
        <p:blipFill rotWithShape="1">
          <a:blip r:embed="rId3">
            <a:alphaModFix/>
          </a:blip>
          <a:srcRect/>
          <a:stretch/>
        </p:blipFill>
        <p:spPr>
          <a:xfrm>
            <a:off x="3580067" y="618392"/>
            <a:ext cx="8129016" cy="5456624"/>
          </a:xfrm>
          <a:prstGeom prst="rect">
            <a:avLst/>
          </a:prstGeom>
          <a:noFill/>
          <a:ln>
            <a:noFill/>
          </a:ln>
        </p:spPr>
      </p:pic>
      <p:sp>
        <p:nvSpPr>
          <p:cNvPr id="840" name="Google Shape;840;p63"/>
          <p:cNvSpPr txBox="1"/>
          <p:nvPr/>
        </p:nvSpPr>
        <p:spPr>
          <a:xfrm>
            <a:off x="201168" y="596593"/>
            <a:ext cx="3378899" cy="54784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chemeClr val="dk1"/>
                </a:solidFill>
                <a:latin typeface="Calibri"/>
                <a:ea typeface="Calibri"/>
                <a:cs typeface="Calibri"/>
                <a:sym typeface="Calibri"/>
              </a:rPr>
              <a:t>Review:</a:t>
            </a:r>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What is PM</a:t>
            </a:r>
            <a:r>
              <a:rPr lang="en-US" sz="3500" baseline="-25000">
                <a:solidFill>
                  <a:schemeClr val="dk1"/>
                </a:solidFill>
                <a:latin typeface="Calibri"/>
                <a:ea typeface="Calibri"/>
                <a:cs typeface="Calibri"/>
                <a:sym typeface="Calibri"/>
              </a:rPr>
              <a:t>2.5</a:t>
            </a:r>
            <a:r>
              <a:rPr lang="en-US" sz="3500">
                <a:solidFill>
                  <a:schemeClr val="dk1"/>
                </a:solidFill>
                <a:latin typeface="Calibri"/>
                <a:ea typeface="Calibri"/>
                <a:cs typeface="Calibri"/>
                <a:sym typeface="Calibri"/>
              </a:rPr>
              <a:t>?</a:t>
            </a:r>
            <a:endParaRPr/>
          </a:p>
          <a:p>
            <a:pPr marL="285750" marR="0" lvl="0" indent="-63500" algn="l" rtl="0">
              <a:spcBef>
                <a:spcPts val="0"/>
              </a:spcBef>
              <a:spcAft>
                <a:spcPts val="0"/>
              </a:spcAft>
              <a:buClr>
                <a:schemeClr val="dk1"/>
              </a:buClr>
              <a:buSzPts val="3500"/>
              <a:buFont typeface="Arial"/>
              <a:buNone/>
            </a:pPr>
            <a:endParaRPr sz="35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Why is PM</a:t>
            </a:r>
            <a:r>
              <a:rPr lang="en-US" sz="3500" baseline="-25000">
                <a:solidFill>
                  <a:schemeClr val="dk1"/>
                </a:solidFill>
                <a:latin typeface="Calibri"/>
                <a:ea typeface="Calibri"/>
                <a:cs typeface="Calibri"/>
                <a:sym typeface="Calibri"/>
              </a:rPr>
              <a:t>2.5</a:t>
            </a:r>
            <a:r>
              <a:rPr lang="en-US" sz="3500">
                <a:solidFill>
                  <a:schemeClr val="dk1"/>
                </a:solidFill>
                <a:latin typeface="Calibri"/>
                <a:ea typeface="Calibri"/>
                <a:cs typeface="Calibri"/>
                <a:sym typeface="Calibri"/>
              </a:rPr>
              <a:t> a problem?</a:t>
            </a:r>
            <a:endParaRPr/>
          </a:p>
          <a:p>
            <a:pPr marL="285750" marR="0" lvl="0" indent="-63500" algn="l" rtl="0">
              <a:spcBef>
                <a:spcPts val="0"/>
              </a:spcBef>
              <a:spcAft>
                <a:spcPts val="0"/>
              </a:spcAft>
              <a:buClr>
                <a:schemeClr val="dk1"/>
              </a:buClr>
              <a:buSzPts val="3500"/>
              <a:buFont typeface="Arial"/>
              <a:buNone/>
            </a:pPr>
            <a:endParaRPr sz="35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Where does PM</a:t>
            </a:r>
            <a:r>
              <a:rPr lang="en-US" sz="3500" baseline="-25000">
                <a:solidFill>
                  <a:schemeClr val="dk1"/>
                </a:solidFill>
                <a:latin typeface="Calibri"/>
                <a:ea typeface="Calibri"/>
                <a:cs typeface="Calibri"/>
                <a:sym typeface="Calibri"/>
              </a:rPr>
              <a:t>2.5</a:t>
            </a:r>
            <a:r>
              <a:rPr lang="en-US" sz="3500">
                <a:solidFill>
                  <a:schemeClr val="dk1"/>
                </a:solidFill>
                <a:latin typeface="Calibri"/>
                <a:ea typeface="Calibri"/>
                <a:cs typeface="Calibri"/>
                <a:sym typeface="Calibri"/>
              </a:rPr>
              <a:t> come from?</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64"/>
          <p:cNvSpPr/>
          <p:nvPr/>
        </p:nvSpPr>
        <p:spPr>
          <a:xfrm>
            <a:off x="0" y="2048256"/>
            <a:ext cx="12192000" cy="4809744"/>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7" name="Google Shape;847;p64"/>
          <p:cNvSpPr txBox="1"/>
          <p:nvPr/>
        </p:nvSpPr>
        <p:spPr>
          <a:xfrm>
            <a:off x="307848" y="547711"/>
            <a:ext cx="115763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This is a graph of the </a:t>
            </a:r>
            <a:r>
              <a:rPr lang="en-US" sz="2800">
                <a:solidFill>
                  <a:srgbClr val="0070C0"/>
                </a:solidFill>
                <a:latin typeface="Calibri"/>
                <a:ea typeface="Calibri"/>
                <a:cs typeface="Calibri"/>
                <a:sym typeface="Calibri"/>
              </a:rPr>
              <a:t>PM</a:t>
            </a:r>
            <a:r>
              <a:rPr lang="en-US" sz="2800" baseline="-25000">
                <a:solidFill>
                  <a:srgbClr val="0070C0"/>
                </a:solidFill>
                <a:latin typeface="Calibri"/>
                <a:ea typeface="Calibri"/>
                <a:cs typeface="Calibri"/>
                <a:sym typeface="Calibri"/>
              </a:rPr>
              <a:t>2.5</a:t>
            </a:r>
            <a:r>
              <a:rPr lang="en-US" sz="2800">
                <a:solidFill>
                  <a:srgbClr val="0070C0"/>
                </a:solidFill>
                <a:latin typeface="Calibri"/>
                <a:ea typeface="Calibri"/>
                <a:cs typeface="Calibri"/>
                <a:sym typeface="Calibri"/>
              </a:rPr>
              <a:t> mass concentration</a:t>
            </a:r>
            <a:r>
              <a:rPr lang="en-US" sz="2800">
                <a:solidFill>
                  <a:schemeClr val="dk1"/>
                </a:solidFill>
                <a:latin typeface="Calibri"/>
                <a:ea typeface="Calibri"/>
                <a:cs typeface="Calibri"/>
                <a:sym typeface="Calibri"/>
              </a:rPr>
              <a:t> in Harrah over the </a:t>
            </a:r>
            <a:r>
              <a:rPr lang="en-US" sz="2800">
                <a:solidFill>
                  <a:srgbClr val="00B050"/>
                </a:solidFill>
                <a:latin typeface="Calibri"/>
                <a:ea typeface="Calibri"/>
                <a:cs typeface="Calibri"/>
                <a:sym typeface="Calibri"/>
              </a:rPr>
              <a:t>time</a:t>
            </a:r>
            <a:r>
              <a:rPr lang="en-US" sz="2800">
                <a:solidFill>
                  <a:schemeClr val="dk1"/>
                </a:solidFill>
                <a:latin typeface="Calibri"/>
                <a:ea typeface="Calibri"/>
                <a:cs typeface="Calibri"/>
                <a:sym typeface="Calibri"/>
              </a:rPr>
              <a:t> period from 11/29/17 to 1/9/18 (about 6 weeks).</a:t>
            </a:r>
            <a:endParaRPr/>
          </a:p>
        </p:txBody>
      </p:sp>
      <p:pic>
        <p:nvPicPr>
          <p:cNvPr id="848" name="Google Shape;848;p64"/>
          <p:cNvPicPr preferRelativeResize="0"/>
          <p:nvPr/>
        </p:nvPicPr>
        <p:blipFill rotWithShape="1">
          <a:blip r:embed="rId3">
            <a:alphaModFix/>
          </a:blip>
          <a:srcRect/>
          <a:stretch/>
        </p:blipFill>
        <p:spPr>
          <a:xfrm>
            <a:off x="54864" y="2187025"/>
            <a:ext cx="12082272" cy="454382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65"/>
          <p:cNvSpPr/>
          <p:nvPr/>
        </p:nvSpPr>
        <p:spPr>
          <a:xfrm>
            <a:off x="0" y="2048256"/>
            <a:ext cx="12192000" cy="4809744"/>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5" name="Google Shape;855;p65"/>
          <p:cNvSpPr txBox="1"/>
          <p:nvPr/>
        </p:nvSpPr>
        <p:spPr>
          <a:xfrm>
            <a:off x="307848" y="547711"/>
            <a:ext cx="115763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This is a graph of the </a:t>
            </a:r>
            <a:r>
              <a:rPr lang="en-US" sz="2800">
                <a:solidFill>
                  <a:srgbClr val="0070C0"/>
                </a:solidFill>
                <a:latin typeface="Calibri"/>
                <a:ea typeface="Calibri"/>
                <a:cs typeface="Calibri"/>
                <a:sym typeface="Calibri"/>
              </a:rPr>
              <a:t>PM</a:t>
            </a:r>
            <a:r>
              <a:rPr lang="en-US" sz="2800" baseline="-25000">
                <a:solidFill>
                  <a:srgbClr val="0070C0"/>
                </a:solidFill>
                <a:latin typeface="Calibri"/>
                <a:ea typeface="Calibri"/>
                <a:cs typeface="Calibri"/>
                <a:sym typeface="Calibri"/>
              </a:rPr>
              <a:t>2.5</a:t>
            </a:r>
            <a:r>
              <a:rPr lang="en-US" sz="2800">
                <a:solidFill>
                  <a:srgbClr val="0070C0"/>
                </a:solidFill>
                <a:latin typeface="Calibri"/>
                <a:ea typeface="Calibri"/>
                <a:cs typeface="Calibri"/>
                <a:sym typeface="Calibri"/>
              </a:rPr>
              <a:t> mass concentration </a:t>
            </a:r>
            <a:r>
              <a:rPr lang="en-US" sz="2800">
                <a:solidFill>
                  <a:schemeClr val="dk1"/>
                </a:solidFill>
                <a:latin typeface="Calibri"/>
                <a:ea typeface="Calibri"/>
                <a:cs typeface="Calibri"/>
                <a:sym typeface="Calibri"/>
              </a:rPr>
              <a:t>in Harrah over the </a:t>
            </a:r>
            <a:r>
              <a:rPr lang="en-US" sz="2800">
                <a:solidFill>
                  <a:srgbClr val="00B050"/>
                </a:solidFill>
                <a:latin typeface="Calibri"/>
                <a:ea typeface="Calibri"/>
                <a:cs typeface="Calibri"/>
                <a:sym typeface="Calibri"/>
              </a:rPr>
              <a:t>time</a:t>
            </a:r>
            <a:r>
              <a:rPr lang="en-US" sz="2800">
                <a:solidFill>
                  <a:schemeClr val="dk1"/>
                </a:solidFill>
                <a:latin typeface="Calibri"/>
                <a:ea typeface="Calibri"/>
                <a:cs typeface="Calibri"/>
                <a:sym typeface="Calibri"/>
              </a:rPr>
              <a:t> period from 12/14/17 to 12/21/17 (about 1 week).</a:t>
            </a:r>
            <a:endParaRPr/>
          </a:p>
        </p:txBody>
      </p:sp>
      <p:pic>
        <p:nvPicPr>
          <p:cNvPr id="856" name="Google Shape;856;p65"/>
          <p:cNvPicPr preferRelativeResize="0"/>
          <p:nvPr/>
        </p:nvPicPr>
        <p:blipFill rotWithShape="1">
          <a:blip r:embed="rId3">
            <a:alphaModFix/>
          </a:blip>
          <a:srcRect/>
          <a:stretch/>
        </p:blipFill>
        <p:spPr>
          <a:xfrm>
            <a:off x="512064" y="2048256"/>
            <a:ext cx="11167872" cy="481423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66"/>
          <p:cNvSpPr/>
          <p:nvPr/>
        </p:nvSpPr>
        <p:spPr>
          <a:xfrm>
            <a:off x="0" y="2048256"/>
            <a:ext cx="12192000" cy="4809744"/>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3" name="Google Shape;863;p66"/>
          <p:cNvSpPr txBox="1"/>
          <p:nvPr/>
        </p:nvSpPr>
        <p:spPr>
          <a:xfrm>
            <a:off x="307848" y="547711"/>
            <a:ext cx="115763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This is a graph of the </a:t>
            </a:r>
            <a:r>
              <a:rPr lang="en-US" sz="2800">
                <a:solidFill>
                  <a:srgbClr val="0070C0"/>
                </a:solidFill>
                <a:latin typeface="Calibri"/>
                <a:ea typeface="Calibri"/>
                <a:cs typeface="Calibri"/>
                <a:sym typeface="Calibri"/>
              </a:rPr>
              <a:t>PM</a:t>
            </a:r>
            <a:r>
              <a:rPr lang="en-US" sz="2800" baseline="-25000">
                <a:solidFill>
                  <a:srgbClr val="0070C0"/>
                </a:solidFill>
                <a:latin typeface="Calibri"/>
                <a:ea typeface="Calibri"/>
                <a:cs typeface="Calibri"/>
                <a:sym typeface="Calibri"/>
              </a:rPr>
              <a:t>2.5</a:t>
            </a:r>
            <a:r>
              <a:rPr lang="en-US" sz="2800">
                <a:solidFill>
                  <a:srgbClr val="0070C0"/>
                </a:solidFill>
                <a:latin typeface="Calibri"/>
                <a:ea typeface="Calibri"/>
                <a:cs typeface="Calibri"/>
                <a:sym typeface="Calibri"/>
              </a:rPr>
              <a:t> mass concentration </a:t>
            </a:r>
            <a:r>
              <a:rPr lang="en-US" sz="2800">
                <a:solidFill>
                  <a:schemeClr val="dk1"/>
                </a:solidFill>
                <a:latin typeface="Calibri"/>
                <a:ea typeface="Calibri"/>
                <a:cs typeface="Calibri"/>
                <a:sym typeface="Calibri"/>
              </a:rPr>
              <a:t>in Harrah over the </a:t>
            </a:r>
            <a:r>
              <a:rPr lang="en-US" sz="2800">
                <a:solidFill>
                  <a:srgbClr val="00B050"/>
                </a:solidFill>
                <a:latin typeface="Calibri"/>
                <a:ea typeface="Calibri"/>
                <a:cs typeface="Calibri"/>
                <a:sym typeface="Calibri"/>
              </a:rPr>
              <a:t>time</a:t>
            </a:r>
            <a:r>
              <a:rPr lang="en-US" sz="2800">
                <a:solidFill>
                  <a:schemeClr val="dk1"/>
                </a:solidFill>
                <a:latin typeface="Calibri"/>
                <a:ea typeface="Calibri"/>
                <a:cs typeface="Calibri"/>
                <a:sym typeface="Calibri"/>
              </a:rPr>
              <a:t> period from midnight on 12/18/17 to midnight on 12/19/17 (1 day).</a:t>
            </a:r>
            <a:endParaRPr/>
          </a:p>
        </p:txBody>
      </p:sp>
      <p:pic>
        <p:nvPicPr>
          <p:cNvPr id="864" name="Google Shape;864;p66"/>
          <p:cNvPicPr preferRelativeResize="0"/>
          <p:nvPr/>
        </p:nvPicPr>
        <p:blipFill rotWithShape="1">
          <a:blip r:embed="rId3">
            <a:alphaModFix/>
          </a:blip>
          <a:srcRect/>
          <a:stretch/>
        </p:blipFill>
        <p:spPr>
          <a:xfrm>
            <a:off x="102503" y="2199132"/>
            <a:ext cx="11986994" cy="450799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9"/>
        <p:cNvGrpSpPr/>
        <p:nvPr/>
      </p:nvGrpSpPr>
      <p:grpSpPr>
        <a:xfrm>
          <a:off x="0" y="0"/>
          <a:ext cx="0" cy="0"/>
          <a:chOff x="0" y="0"/>
          <a:chExt cx="0" cy="0"/>
        </a:xfrm>
      </p:grpSpPr>
      <p:sp>
        <p:nvSpPr>
          <p:cNvPr id="870" name="Google Shape;870;p67"/>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71" name="Google Shape;871;p67"/>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872" name="Google Shape;872;p67"/>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73" name="Google Shape;873;p67"/>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4" name="Google Shape;874;p67"/>
          <p:cNvSpPr/>
          <p:nvPr/>
        </p:nvSpPr>
        <p:spPr>
          <a:xfrm>
            <a:off x="4037181" y="448056"/>
            <a:ext cx="7688475" cy="596189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867">
                <a:solidFill>
                  <a:schemeClr val="dk1"/>
                </a:solidFill>
                <a:latin typeface="Calibri"/>
                <a:ea typeface="Calibri"/>
                <a:cs typeface="Calibri"/>
                <a:sym typeface="Calibri"/>
              </a:rPr>
              <a:t>Discussion</a:t>
            </a:r>
            <a:endParaRPr/>
          </a:p>
          <a:p>
            <a:pPr marL="0" marR="0" lvl="0" indent="0" algn="l" rtl="0">
              <a:lnSpc>
                <a:spcPct val="90000"/>
              </a:lnSpc>
              <a:spcBef>
                <a:spcPts val="0"/>
              </a:spcBef>
              <a:spcAft>
                <a:spcPts val="0"/>
              </a:spcAft>
              <a:buNone/>
            </a:pPr>
            <a:endParaRPr sz="2867">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775">
                <a:solidFill>
                  <a:schemeClr val="dk1"/>
                </a:solidFill>
                <a:latin typeface="Calibri"/>
                <a:ea typeface="Calibri"/>
                <a:cs typeface="Calibri"/>
                <a:sym typeface="Calibri"/>
              </a:rPr>
              <a:t>Pair up with your mentors and review the 3 graphs. What do the axes tell you?</a:t>
            </a:r>
            <a:endParaRPr/>
          </a:p>
          <a:p>
            <a:pPr marL="0" marR="0" lvl="0" indent="0" algn="l" rtl="0">
              <a:lnSpc>
                <a:spcPct val="90000"/>
              </a:lnSpc>
              <a:spcBef>
                <a:spcPts val="0"/>
              </a:spcBef>
              <a:spcAft>
                <a:spcPts val="0"/>
              </a:spcAft>
              <a:buNone/>
            </a:pPr>
            <a:endParaRPr sz="2775">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775">
                <a:solidFill>
                  <a:schemeClr val="dk1"/>
                </a:solidFill>
                <a:latin typeface="Calibri"/>
                <a:ea typeface="Calibri"/>
                <a:cs typeface="Calibri"/>
                <a:sym typeface="Calibri"/>
              </a:rPr>
              <a:t>Imagine you work for an environmental program, and they have asked you to investigate air quality in Harrah. </a:t>
            </a:r>
            <a:endParaRPr/>
          </a:p>
          <a:p>
            <a:pPr marL="457200" marR="0" lvl="0" indent="-457200" algn="l" rtl="0">
              <a:lnSpc>
                <a:spcPct val="90000"/>
              </a:lnSpc>
              <a:spcBef>
                <a:spcPts val="0"/>
              </a:spcBef>
              <a:spcAft>
                <a:spcPts val="0"/>
              </a:spcAft>
              <a:buClr>
                <a:schemeClr val="dk1"/>
              </a:buClr>
              <a:buSzPts val="2775"/>
              <a:buFont typeface="Arial"/>
              <a:buChar char="•"/>
            </a:pPr>
            <a:r>
              <a:rPr lang="en-US" sz="2775">
                <a:solidFill>
                  <a:schemeClr val="dk1"/>
                </a:solidFill>
                <a:latin typeface="Calibri"/>
                <a:ea typeface="Calibri"/>
                <a:cs typeface="Calibri"/>
                <a:sym typeface="Calibri"/>
              </a:rPr>
              <a:t>What information do the graphs show you? </a:t>
            </a:r>
            <a:endParaRPr/>
          </a:p>
          <a:p>
            <a:pPr marL="457200" marR="0" lvl="0" indent="-457200" algn="l" rtl="0">
              <a:lnSpc>
                <a:spcPct val="90000"/>
              </a:lnSpc>
              <a:spcBef>
                <a:spcPts val="0"/>
              </a:spcBef>
              <a:spcAft>
                <a:spcPts val="0"/>
              </a:spcAft>
              <a:buClr>
                <a:schemeClr val="dk1"/>
              </a:buClr>
              <a:buSzPts val="2775"/>
              <a:buFont typeface="Arial"/>
              <a:buChar char="•"/>
            </a:pPr>
            <a:r>
              <a:rPr lang="en-US" sz="2775">
                <a:solidFill>
                  <a:schemeClr val="dk1"/>
                </a:solidFill>
                <a:latin typeface="Calibri"/>
                <a:ea typeface="Calibri"/>
                <a:cs typeface="Calibri"/>
                <a:sym typeface="Calibri"/>
              </a:rPr>
              <a:t>What patterns do you see? </a:t>
            </a:r>
            <a:endParaRPr/>
          </a:p>
          <a:p>
            <a:pPr marL="457200" marR="0" lvl="0" indent="-457200" algn="l" rtl="0">
              <a:lnSpc>
                <a:spcPct val="90000"/>
              </a:lnSpc>
              <a:spcBef>
                <a:spcPts val="0"/>
              </a:spcBef>
              <a:spcAft>
                <a:spcPts val="0"/>
              </a:spcAft>
              <a:buClr>
                <a:schemeClr val="dk1"/>
              </a:buClr>
              <a:buSzPts val="2775"/>
              <a:buFont typeface="Arial"/>
              <a:buChar char="•"/>
            </a:pPr>
            <a:r>
              <a:rPr lang="en-US" sz="2775">
                <a:solidFill>
                  <a:schemeClr val="dk1"/>
                </a:solidFill>
                <a:latin typeface="Calibri"/>
                <a:ea typeface="Calibri"/>
                <a:cs typeface="Calibri"/>
                <a:sym typeface="Calibri"/>
              </a:rPr>
              <a:t>What do you want to know more about? </a:t>
            </a:r>
            <a:endParaRPr/>
          </a:p>
          <a:p>
            <a:pPr marL="457200" marR="0" lvl="0" indent="-457200" algn="l" rtl="0">
              <a:lnSpc>
                <a:spcPct val="90000"/>
              </a:lnSpc>
              <a:spcBef>
                <a:spcPts val="0"/>
              </a:spcBef>
              <a:spcAft>
                <a:spcPts val="0"/>
              </a:spcAft>
              <a:buClr>
                <a:schemeClr val="dk1"/>
              </a:buClr>
              <a:buSzPts val="2775"/>
              <a:buFont typeface="Arial"/>
              <a:buChar char="•"/>
            </a:pPr>
            <a:r>
              <a:rPr lang="en-US" sz="2775">
                <a:solidFill>
                  <a:schemeClr val="dk1"/>
                </a:solidFill>
                <a:latin typeface="Calibri"/>
                <a:ea typeface="Calibri"/>
                <a:cs typeface="Calibri"/>
                <a:sym typeface="Calibri"/>
              </a:rPr>
              <a:t>What guesses or thoughts do you have?</a:t>
            </a:r>
            <a:endParaRPr/>
          </a:p>
          <a:p>
            <a:pPr marL="0" marR="0" lvl="0" indent="0" algn="l" rtl="0">
              <a:lnSpc>
                <a:spcPct val="90000"/>
              </a:lnSpc>
              <a:spcBef>
                <a:spcPts val="0"/>
              </a:spcBef>
              <a:spcAft>
                <a:spcPts val="0"/>
              </a:spcAft>
              <a:buNone/>
            </a:pPr>
            <a:endParaRPr sz="2775">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775">
                <a:solidFill>
                  <a:schemeClr val="dk1"/>
                </a:solidFill>
                <a:latin typeface="Calibri"/>
                <a:ea typeface="Calibri"/>
                <a:cs typeface="Calibri"/>
                <a:sym typeface="Calibri"/>
              </a:rPr>
              <a:t>What would be the most useful time periods for you to look at for your project?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7"/>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7"/>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8" name="Google Shape;188;p7"/>
          <p:cNvPicPr preferRelativeResize="0"/>
          <p:nvPr/>
        </p:nvPicPr>
        <p:blipFill rotWithShape="1">
          <a:blip r:embed="rId3">
            <a:alphaModFix/>
          </a:blip>
          <a:srcRect/>
          <a:stretch/>
        </p:blipFill>
        <p:spPr>
          <a:xfrm>
            <a:off x="4186561" y="480060"/>
            <a:ext cx="3818877" cy="58978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8"/>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4" name="Google Shape;194;p8"/>
          <p:cNvSpPr txBox="1"/>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800">
                <a:solidFill>
                  <a:srgbClr val="FFFFFF"/>
                </a:solidFill>
                <a:latin typeface="Calibri"/>
                <a:ea typeface="Calibri"/>
                <a:cs typeface="Calibri"/>
                <a:sym typeface="Calibri"/>
              </a:rPr>
              <a:t>Activity</a:t>
            </a:r>
            <a:endParaRPr/>
          </a:p>
        </p:txBody>
      </p:sp>
      <p:sp>
        <p:nvSpPr>
          <p:cNvPr id="195" name="Google Shape;195;p8"/>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6" name="Google Shape;196;p8"/>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8"/>
          <p:cNvSpPr/>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600" dirty="0">
                <a:solidFill>
                  <a:schemeClr val="dk1"/>
                </a:solidFill>
                <a:latin typeface="Calibri"/>
                <a:ea typeface="Calibri"/>
                <a:cs typeface="Calibri"/>
                <a:sym typeface="Calibri"/>
              </a:rPr>
              <a:t>Go to the world air quality index map:</a:t>
            </a:r>
            <a:endParaRPr dirty="0"/>
          </a:p>
          <a:p>
            <a:pPr marL="571500" marR="0" lvl="0" indent="-571500" algn="l" rtl="0">
              <a:spcBef>
                <a:spcPts val="600"/>
              </a:spcBef>
              <a:spcAft>
                <a:spcPts val="0"/>
              </a:spcAft>
              <a:buClr>
                <a:schemeClr val="dk1"/>
              </a:buClr>
              <a:buSzPts val="2600"/>
              <a:buFont typeface="Arial"/>
              <a:buChar char="•"/>
            </a:pPr>
            <a:r>
              <a:rPr lang="en-US" sz="26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https://waqi.info/</a:t>
            </a:r>
            <a:endParaRPr sz="26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600"/>
              <a:buFont typeface="Arial"/>
              <a:buChar char="•"/>
            </a:pPr>
            <a:r>
              <a:rPr lang="en-US" sz="2600" dirty="0">
                <a:solidFill>
                  <a:schemeClr val="dk1"/>
                </a:solidFill>
                <a:latin typeface="Calibri"/>
                <a:ea typeface="Calibri"/>
                <a:cs typeface="Calibri"/>
                <a:sym typeface="Calibri"/>
              </a:rPr>
              <a:t>You can zoom in on a particular area for more detail</a:t>
            </a:r>
            <a:endParaRPr dirty="0"/>
          </a:p>
          <a:p>
            <a:pPr marL="1206500" marR="0" lvl="2" indent="-457200" algn="l" rtl="0">
              <a:spcBef>
                <a:spcPts val="0"/>
              </a:spcBef>
              <a:spcAft>
                <a:spcPts val="0"/>
              </a:spcAft>
              <a:buClr>
                <a:schemeClr val="dk1"/>
              </a:buClr>
              <a:buSzPts val="2600"/>
              <a:buFont typeface="Courier New" panose="02070309020205020404" pitchFamily="49" charset="0"/>
              <a:buChar char="o"/>
            </a:pPr>
            <a:r>
              <a:rPr lang="en-US" sz="2600" b="0" i="0" u="none" strike="noStrike" cap="none" dirty="0">
                <a:solidFill>
                  <a:schemeClr val="dk1"/>
                </a:solidFill>
                <a:latin typeface="Calibri"/>
                <a:ea typeface="Calibri"/>
                <a:cs typeface="Calibri"/>
                <a:sym typeface="Calibri"/>
              </a:rPr>
              <a:t>What parts of the world have a worse air quality index right now? Better?</a:t>
            </a:r>
            <a:endParaRPr dirty="0"/>
          </a:p>
          <a:p>
            <a:pPr marL="1206500" marR="0" lvl="2" indent="-457200" algn="l" rtl="0">
              <a:spcBef>
                <a:spcPts val="0"/>
              </a:spcBef>
              <a:spcAft>
                <a:spcPts val="0"/>
              </a:spcAft>
              <a:buClr>
                <a:schemeClr val="dk1"/>
              </a:buClr>
              <a:buSzPts val="2600"/>
              <a:buFont typeface="Courier New" panose="02070309020205020404" pitchFamily="49" charset="0"/>
              <a:buChar char="o"/>
            </a:pPr>
            <a:r>
              <a:rPr lang="en-US" sz="2600" b="0" i="0" u="none" strike="noStrike" cap="none" dirty="0">
                <a:solidFill>
                  <a:schemeClr val="dk1"/>
                </a:solidFill>
                <a:latin typeface="Calibri"/>
                <a:ea typeface="Calibri"/>
                <a:cs typeface="Calibri"/>
                <a:sym typeface="Calibri"/>
              </a:rPr>
              <a:t>What parts of the world have more air monitors? Fewer?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9"/>
          <p:cNvSpPr/>
          <p:nvPr/>
        </p:nvSpPr>
        <p:spPr>
          <a:xfrm>
            <a:off x="0" y="0"/>
            <a:ext cx="497259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9"/>
          <p:cNvSpPr txBox="1">
            <a:spLocks noGrp="1"/>
          </p:cNvSpPr>
          <p:nvPr>
            <p:ph type="title"/>
          </p:nvPr>
        </p:nvSpPr>
        <p:spPr>
          <a:xfrm>
            <a:off x="651307" y="640081"/>
            <a:ext cx="3377183" cy="36819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Purple Air introduction</a:t>
            </a:r>
            <a:endParaRPr/>
          </a:p>
        </p:txBody>
      </p:sp>
      <p:pic>
        <p:nvPicPr>
          <p:cNvPr id="205" name="Google Shape;205;p9" descr="A view of a mountain&#10;&#10;Description automatically generated"/>
          <p:cNvPicPr preferRelativeResize="0"/>
          <p:nvPr/>
        </p:nvPicPr>
        <p:blipFill rotWithShape="1">
          <a:blip r:embed="rId3">
            <a:alphaModFix/>
          </a:blip>
          <a:srcRect/>
          <a:stretch/>
        </p:blipFill>
        <p:spPr>
          <a:xfrm>
            <a:off x="4654297" y="10"/>
            <a:ext cx="7537704" cy="685799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5367</Words>
  <Application>Microsoft Macintosh PowerPoint</Application>
  <PresentationFormat>Widescreen</PresentationFormat>
  <Paragraphs>495</Paragraphs>
  <Slides>67</Slides>
  <Notes>67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Courier New</vt:lpstr>
      <vt:lpstr>Office Theme</vt:lpstr>
      <vt:lpstr>Introduction:   This air quality curriculum is intended for an informal learning environment. This curriculum was used in an after-school program with high school students mentored by undergraduate students. The program focused on preparing students to conduct their own research on particulate matter, with guidance from university researchers. The curriculum has three main components:   1. Materials for conducting particulate matter research using low-cost sensors   2. PowerPoint slides on air quality topics   3. Experiential learning activities   Components 1 and 3 are included in a separate file (Word document), while the PowerPoint slides are included here. The material here uses the Purple Air monitor, although this can easily be adapted for other low-cost PM sensors.</vt:lpstr>
      <vt:lpstr>Air monitoring introduction</vt:lpstr>
      <vt:lpstr>PowerPoint Presentation</vt:lpstr>
      <vt:lpstr>PowerPoint Presentation</vt:lpstr>
      <vt:lpstr>PM2.5 and PM10</vt:lpstr>
      <vt:lpstr>PowerPoint Presentation</vt:lpstr>
      <vt:lpstr>PowerPoint Presentation</vt:lpstr>
      <vt:lpstr>PowerPoint Presentation</vt:lpstr>
      <vt:lpstr>Purple Air introduction</vt:lpstr>
      <vt:lpstr>PowerPoint Presentation</vt:lpstr>
      <vt:lpstr>PowerPoint Presentation</vt:lpstr>
      <vt:lpstr>Particle Mass</vt:lpstr>
      <vt:lpstr>Some requirements for the site where the Purple Air Monitor will work</vt:lpstr>
      <vt:lpstr>PowerPoint Presentation</vt:lpstr>
      <vt:lpstr>Particle sizes and light scattering</vt:lpstr>
      <vt:lpstr>Review: Particle Sizes</vt:lpstr>
      <vt:lpstr>Why are particle sizes important?</vt:lpstr>
      <vt:lpstr>How does the monitor count particles?  1. The air containing the particles passes through a beam of light.  2. Particles of different sizes cause the light to scatter in different ways.   3. The way the light scatters is detected and used to calculate the number of particles of different sizes.</vt:lpstr>
      <vt:lpstr>Light scattering</vt:lpstr>
      <vt:lpstr>Sources of particulate matter</vt:lpstr>
      <vt:lpstr>Where does particulate matter come from in Yakima County?</vt:lpstr>
      <vt:lpstr>Examples of particle pollution from current agriculture</vt:lpstr>
      <vt:lpstr>PowerPoint Presentation</vt:lpstr>
      <vt:lpstr>Air pollution and health</vt:lpstr>
      <vt:lpstr>Air pollution and asthma</vt:lpstr>
      <vt:lpstr>PowerPoint Presentation</vt:lpstr>
      <vt:lpstr>PowerPoint Presentation</vt:lpstr>
      <vt:lpstr>PowerPoint Presentation</vt:lpstr>
      <vt:lpstr>Review:  Why are particle sizes important?</vt:lpstr>
      <vt:lpstr>Alveolus gas exchange:   Just like oxygen and carbon dioxide move between the lungs (alveoli) and blood, very small particles can also move into the blood.</vt:lpstr>
      <vt:lpstr>PowerPoint Presentation</vt:lpstr>
      <vt:lpstr>PowerPoint Presentation</vt:lpstr>
      <vt:lpstr>Very small particles can also reach the brain through the nose, which connects to the olfactory bulb – the part of our brain that senses smell.</vt:lpstr>
      <vt:lpstr>Air quality case study: Tacoma and Pierce County  part 1</vt:lpstr>
      <vt:lpstr>PowerPoint Presentation</vt:lpstr>
      <vt:lpstr>In 2009, the US Environmental Protection Agency designated Tacoma and part of Pierce County as being “nonattainment” which means they exceeded the National Ambient Air Quality Standard (NAAQS) for PM2.5. </vt:lpstr>
      <vt:lpstr>PowerPoint Presentation</vt:lpstr>
      <vt:lpstr>PowerPoint Presentation</vt:lpstr>
      <vt:lpstr>PowerPoint Presentation</vt:lpstr>
      <vt:lpstr>Air quality case study: Tacoma and Pierce County  part 2</vt:lpstr>
      <vt:lpstr>PowerPoint Presentation</vt:lpstr>
      <vt:lpstr>A majority of the wintertime PM in the Tacoma and Pierce County area was found to come from wood smoke.  Puget Sound Clean Air Agency and the WA Department of Ecology convened a stakeholder working group to advise on solutions.  The stakeholder group decided to focus on residential wood smoke.</vt:lpstr>
      <vt:lpstr>PowerPoint Presentation</vt:lpstr>
      <vt:lpstr>Purple Air data</vt:lpstr>
      <vt:lpstr>PowerPoint Presentation</vt:lpstr>
      <vt:lpstr>PowerPoint Presentation</vt:lpstr>
      <vt:lpstr>Particle Mass</vt:lpstr>
      <vt:lpstr>PowerPoint Presentation</vt:lpstr>
      <vt:lpstr>Forming hypotheses</vt:lpstr>
      <vt:lpstr>Hypotheses</vt:lpstr>
      <vt:lpstr>Dependent and independent variables</vt:lpstr>
      <vt:lpstr>Hypothesis example</vt:lpstr>
      <vt:lpstr>PowerPoint Presentation</vt:lpstr>
      <vt:lpstr>Review of 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scales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This air quality curriculum is intended for an informal learning environment. This curriculum was used in an after-school program with high school students mentored by undergraduate students. The program focused on preparing students to conduct their own research on particulate matter, with guidance from university researchers. The curriculum has three main components:   1. Materials for conducting particulate matter research using low-cost sensors   2. PowerPoint slides on air quality topics   3. Experiential learning activities   Components 1 and 3 are included in a separate file (Word document), while the PowerPoint slides are included here. The material here uses the Purple Air monitor, although this can easily be adapted for other low-cost PM sensors.</dc:title>
  <dc:creator>Orly Stampfer</dc:creator>
  <cp:lastModifiedBy>Orly Stampfer</cp:lastModifiedBy>
  <cp:revision>9</cp:revision>
  <dcterms:created xsi:type="dcterms:W3CDTF">2020-09-05T22:07:29Z</dcterms:created>
  <dcterms:modified xsi:type="dcterms:W3CDTF">2022-02-18T22:24:06Z</dcterms:modified>
</cp:coreProperties>
</file>